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70" r:id="rId7"/>
    <p:sldId id="277" r:id="rId8"/>
    <p:sldId id="278" r:id="rId9"/>
    <p:sldId id="279" r:id="rId10"/>
    <p:sldId id="268" r:id="rId11"/>
    <p:sldId id="259" r:id="rId12"/>
    <p:sldId id="266" r:id="rId13"/>
  </p:sldIdLst>
  <p:sldSz cx="18288000" cy="10287000"/>
  <p:notesSz cx="6858000" cy="9144000"/>
  <p:embeddedFontLst>
    <p:embeddedFont>
      <p:font typeface="Be Vietnam Ultra-Bold" pitchFamily="2" charset="77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" pitchFamily="2" charset="77"/>
      <p:regular r:id="rId22"/>
      <p:bold r:id="rId23"/>
      <p:italic r:id="rId24"/>
      <p:boldItalic r:id="rId25"/>
    </p:embeddedFont>
    <p:embeddedFont>
      <p:font typeface="DM Sans Bold" pitchFamily="2" charset="77"/>
      <p:regular r:id="rId26"/>
      <p:bold r:id="rId27"/>
    </p:embeddedFont>
    <p:embeddedFont>
      <p:font typeface="Kollektif Bold" panose="020B0604020101010102" pitchFamily="34" charset="77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4" autoAdjust="0"/>
    <p:restoredTop sz="97374" autoAdjust="0"/>
  </p:normalViewPr>
  <p:slideViewPr>
    <p:cSldViewPr>
      <p:cViewPr>
        <p:scale>
          <a:sx n="74" d="100"/>
          <a:sy n="74" d="100"/>
        </p:scale>
        <p:origin x="936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29.svg"/><Relationship Id="rId4" Type="http://schemas.openxmlformats.org/officeDocument/2006/relationships/image" Target="../media/image21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31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6.svg"/><Relationship Id="rId5" Type="http://schemas.openxmlformats.org/officeDocument/2006/relationships/image" Target="../media/image16.png"/><Relationship Id="rId15" Type="http://schemas.openxmlformats.org/officeDocument/2006/relationships/image" Target="../media/image40.gif"/><Relationship Id="rId10" Type="http://schemas.openxmlformats.org/officeDocument/2006/relationships/image" Target="../media/image35.png"/><Relationship Id="rId4" Type="http://schemas.openxmlformats.org/officeDocument/2006/relationships/image" Target="../media/image5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43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1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" Type="http://schemas.openxmlformats.org/officeDocument/2006/relationships/image" Target="../media/image1.png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60.png"/><Relationship Id="rId5" Type="http://schemas.openxmlformats.org/officeDocument/2006/relationships/image" Target="../media/image14.png"/><Relationship Id="rId15" Type="http://schemas.openxmlformats.org/officeDocument/2006/relationships/image" Target="../media/image64.png"/><Relationship Id="rId10" Type="http://schemas.openxmlformats.org/officeDocument/2006/relationships/image" Target="../media/image59.svg"/><Relationship Id="rId4" Type="http://schemas.openxmlformats.org/officeDocument/2006/relationships/image" Target="../media/image9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sv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TextBox 17"/>
          <p:cNvSpPr txBox="1"/>
          <p:nvPr/>
        </p:nvSpPr>
        <p:spPr>
          <a:xfrm>
            <a:off x="3688802" y="3136543"/>
            <a:ext cx="10910396" cy="321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Projekt</a:t>
            </a:r>
            <a:r>
              <a:rPr lang="en-US" sz="12998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Präsentation</a:t>
            </a:r>
            <a:endParaRPr lang="en-US" sz="12998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8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Presented by WI Team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164790"/>
            <a:ext cx="19888200" cy="16165809"/>
          </a:xfrm>
          <a:prstGeom prst="rect">
            <a:avLst/>
          </a:prstGeom>
        </p:spPr>
      </p:pic>
      <p:grpSp>
        <p:nvGrpSpPr>
          <p:cNvPr id="44" name="Group 3">
            <a:extLst>
              <a:ext uri="{FF2B5EF4-FFF2-40B4-BE49-F238E27FC236}">
                <a16:creationId xmlns:a16="http://schemas.microsoft.com/office/drawing/2014/main" id="{CFD1B99E-8DE4-13C0-C53B-CBEDD4DD5BFC}"/>
              </a:ext>
            </a:extLst>
          </p:cNvPr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16868308-E2BE-ACC6-5B02-A5F833FDA962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4C372609-B2D6-9292-5C52-85A03D93181F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20EDA9-857A-6340-BE2E-1EAE493129E0}"/>
              </a:ext>
            </a:extLst>
          </p:cNvPr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099B3FE3-6A6C-3BBA-1DEC-3EA677C84EDA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35528FA8-2F92-2C05-B922-DBC2471E63FD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9">
            <a:extLst>
              <a:ext uri="{FF2B5EF4-FFF2-40B4-BE49-F238E27FC236}">
                <a16:creationId xmlns:a16="http://schemas.microsoft.com/office/drawing/2014/main" id="{18D00340-45D1-4A1B-B87D-12ECC12C2CCF}"/>
              </a:ext>
            </a:extLst>
          </p:cNvPr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D2EC4F69-7DAB-EDC8-EFC7-9554D098F0F1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49FD95B2-47E4-8226-5E3D-22BB4C4D74A0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12">
            <a:extLst>
              <a:ext uri="{FF2B5EF4-FFF2-40B4-BE49-F238E27FC236}">
                <a16:creationId xmlns:a16="http://schemas.microsoft.com/office/drawing/2014/main" id="{1F60A070-55F2-AFA1-C248-99386B456CF7}"/>
              </a:ext>
            </a:extLst>
          </p:cNvPr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9D5139E-F3EE-CA74-01C7-A964714FED53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5" name="TextBox 14">
              <a:extLst>
                <a:ext uri="{FF2B5EF4-FFF2-40B4-BE49-F238E27FC236}">
                  <a16:creationId xmlns:a16="http://schemas.microsoft.com/office/drawing/2014/main" id="{94AF9ACA-5729-7525-F697-49C88929F016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15">
            <a:extLst>
              <a:ext uri="{FF2B5EF4-FFF2-40B4-BE49-F238E27FC236}">
                <a16:creationId xmlns:a16="http://schemas.microsoft.com/office/drawing/2014/main" id="{35DF06B5-EAD1-9C1D-229E-26CB4A5D0C0B}"/>
              </a:ext>
            </a:extLst>
          </p:cNvPr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94F870FC-EB14-64F1-64CC-669F8611EBA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8" name="TextBox 17">
              <a:extLst>
                <a:ext uri="{FF2B5EF4-FFF2-40B4-BE49-F238E27FC236}">
                  <a16:creationId xmlns:a16="http://schemas.microsoft.com/office/drawing/2014/main" id="{C3113BC8-BA69-2ABE-8B33-DC973B526223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18">
            <a:extLst>
              <a:ext uri="{FF2B5EF4-FFF2-40B4-BE49-F238E27FC236}">
                <a16:creationId xmlns:a16="http://schemas.microsoft.com/office/drawing/2014/main" id="{6C7D9CD9-571A-A50D-0139-61F0824021CF}"/>
              </a:ext>
            </a:extLst>
          </p:cNvPr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CF88E140-FBB3-7498-C1A9-E6CF96E4553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1" name="TextBox 20">
              <a:extLst>
                <a:ext uri="{FF2B5EF4-FFF2-40B4-BE49-F238E27FC236}">
                  <a16:creationId xmlns:a16="http://schemas.microsoft.com/office/drawing/2014/main" id="{3D5F06C4-6B13-7DE1-EC58-4816B1BEB687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31">
            <a:extLst>
              <a:ext uri="{FF2B5EF4-FFF2-40B4-BE49-F238E27FC236}">
                <a16:creationId xmlns:a16="http://schemas.microsoft.com/office/drawing/2014/main" id="{8E493FBE-E354-EAC2-6FA5-BCCFEC31D9AD}"/>
              </a:ext>
            </a:extLst>
          </p:cNvPr>
          <p:cNvSpPr txBox="1"/>
          <p:nvPr/>
        </p:nvSpPr>
        <p:spPr>
          <a:xfrm>
            <a:off x="14406550" y="1242264"/>
            <a:ext cx="3364831" cy="244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36"/>
              </a:lnSpc>
              <a:spcBef>
                <a:spcPct val="0"/>
              </a:spcBef>
            </a:pPr>
            <a:r>
              <a:rPr lang="en-US" sz="2800" b="1" u="sng" strike="noStrike" dirty="0" err="1">
                <a:solidFill>
                  <a:srgbClr val="000000"/>
                </a:solidFill>
                <a:latin typeface="DM Sans"/>
              </a:rPr>
              <a:t>Technologien</a:t>
            </a:r>
            <a:endParaRPr lang="en-US" sz="2800" b="1" u="sng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ctr">
              <a:lnSpc>
                <a:spcPts val="1936"/>
              </a:lnSpc>
              <a:spcBef>
                <a:spcPct val="0"/>
              </a:spcBef>
            </a:pPr>
            <a:endParaRPr lang="en-US" sz="2800" b="1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sz="1299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Platform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übergreifende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 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DM Sans"/>
              </a:rPr>
              <a:t>Entwicklung</a:t>
            </a: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Cloud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-Speicher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Echtzeitkollaboration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Datenbankmanagement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A9683433-1A33-746C-B139-FAF691E04A2E}"/>
              </a:ext>
            </a:extLst>
          </p:cNvPr>
          <p:cNvSpPr txBox="1"/>
          <p:nvPr/>
        </p:nvSpPr>
        <p:spPr>
          <a:xfrm>
            <a:off x="2876220" y="4138543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Unternehmensziel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64" name="TextBox 37">
            <a:extLst>
              <a:ext uri="{FF2B5EF4-FFF2-40B4-BE49-F238E27FC236}">
                <a16:creationId xmlns:a16="http://schemas.microsoft.com/office/drawing/2014/main" id="{3CD135E8-A957-0A97-8CF8-C24D8CA51404}"/>
              </a:ext>
            </a:extLst>
          </p:cNvPr>
          <p:cNvSpPr txBox="1"/>
          <p:nvPr/>
        </p:nvSpPr>
        <p:spPr>
          <a:xfrm>
            <a:off x="6980021" y="2113911"/>
            <a:ext cx="4297511" cy="97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Lernbuddy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65" name="Picture 64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736A9FF0-71F1-41E6-3ED5-890C2AF1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82" y="3724963"/>
            <a:ext cx="3937957" cy="426690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D0FBEDB-FF51-0F8E-EE17-B0C1A56AACB3}"/>
              </a:ext>
            </a:extLst>
          </p:cNvPr>
          <p:cNvSpPr txBox="1"/>
          <p:nvPr/>
        </p:nvSpPr>
        <p:spPr>
          <a:xfrm>
            <a:off x="3357761" y="4553617"/>
            <a:ext cx="3258178" cy="143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Bereitstellung einer akademisch-intuitiven Plattform für Studenten</a:t>
            </a:r>
            <a:endParaRPr lang="en-DE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79217E-A08C-E49A-7159-78E9D41AFFB1}"/>
              </a:ext>
            </a:extLst>
          </p:cNvPr>
          <p:cNvSpPr txBox="1"/>
          <p:nvPr/>
        </p:nvSpPr>
        <p:spPr>
          <a:xfrm>
            <a:off x="7140133" y="3181076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Assistenten für Studenten bei Studium“</a:t>
            </a:r>
            <a:endParaRPr lang="en-DE" dirty="0"/>
          </a:p>
        </p:txBody>
      </p:sp>
      <p:pic>
        <p:nvPicPr>
          <p:cNvPr id="68" name="Picture 67" descr="A cartoon of a robot&#10;&#10;Description automatically generated">
            <a:extLst>
              <a:ext uri="{FF2B5EF4-FFF2-40B4-BE49-F238E27FC236}">
                <a16:creationId xmlns:a16="http://schemas.microsoft.com/office/drawing/2014/main" id="{A1D689A2-849D-817D-CF0A-FB62B148E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448255"/>
            <a:ext cx="1553857" cy="1744987"/>
          </a:xfrm>
          <a:prstGeom prst="rect">
            <a:avLst/>
          </a:prstGeom>
        </p:spPr>
      </p:pic>
      <p:sp>
        <p:nvSpPr>
          <p:cNvPr id="69" name="TextBox 34">
            <a:extLst>
              <a:ext uri="{FF2B5EF4-FFF2-40B4-BE49-F238E27FC236}">
                <a16:creationId xmlns:a16="http://schemas.microsoft.com/office/drawing/2014/main" id="{08094FB6-9B03-CF5F-63C9-A36C1D3102D4}"/>
              </a:ext>
            </a:extLst>
          </p:cNvPr>
          <p:cNvSpPr txBox="1"/>
          <p:nvPr/>
        </p:nvSpPr>
        <p:spPr>
          <a:xfrm>
            <a:off x="2582557" y="1707780"/>
            <a:ext cx="411255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GB" strike="noStrike" dirty="0">
                <a:latin typeface="DM Sans" pitchFamily="2" charset="77"/>
              </a:rPr>
              <a:t>- </a:t>
            </a:r>
            <a:r>
              <a:rPr lang="en-GB" strike="noStrike" dirty="0" err="1">
                <a:latin typeface="DM Sans" pitchFamily="2" charset="77"/>
              </a:rPr>
              <a:t>Personalisierte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Nachhilfe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mit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Intagration</a:t>
            </a:r>
            <a:r>
              <a:rPr lang="en-GB" dirty="0">
                <a:latin typeface="DM Sans" pitchFamily="2" charset="77"/>
              </a:rPr>
              <a:t> von KI und Chat </a:t>
            </a:r>
            <a:r>
              <a:rPr lang="en-GB" dirty="0" err="1">
                <a:latin typeface="DM Sans" pitchFamily="2" charset="77"/>
              </a:rPr>
              <a:t>Funktion</a:t>
            </a:r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dirty="0">
                <a:latin typeface="DM Sans" pitchFamily="2" charset="77"/>
              </a:rPr>
              <a:t> </a:t>
            </a:r>
          </a:p>
          <a:p>
            <a:pPr marL="0" lvl="0" indent="0"/>
            <a:r>
              <a:rPr lang="en-GB" dirty="0">
                <a:latin typeface="DM Sans" pitchFamily="2" charset="77"/>
              </a:rPr>
              <a:t>- </a:t>
            </a:r>
            <a:r>
              <a:rPr lang="en-GB" dirty="0" err="1">
                <a:latin typeface="DM Sans" pitchFamily="2" charset="77"/>
              </a:rPr>
              <a:t>Ressourcen</a:t>
            </a:r>
            <a:r>
              <a:rPr lang="en-GB" dirty="0">
                <a:latin typeface="DM Sans" pitchFamily="2" charset="77"/>
              </a:rPr>
              <a:t>, </a:t>
            </a:r>
            <a:r>
              <a:rPr lang="en-GB" dirty="0" err="1">
                <a:latin typeface="DM Sans" pitchFamily="2" charset="77"/>
              </a:rPr>
              <a:t>Übungsmaterial</a:t>
            </a:r>
            <a:endParaRPr lang="en-GB" dirty="0">
              <a:latin typeface="DM Sans" pitchFamily="2" charset="77"/>
            </a:endParaRPr>
          </a:p>
          <a:p>
            <a:pPr marL="0" lvl="0" indent="0"/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strike="noStrike" dirty="0">
                <a:latin typeface="DM Sans" pitchFamily="2" charset="77"/>
              </a:rPr>
              <a:t>- Plat</a:t>
            </a:r>
            <a:r>
              <a:rPr lang="en-GB" dirty="0">
                <a:latin typeface="DM Sans" pitchFamily="2" charset="77"/>
              </a:rPr>
              <a:t>form </a:t>
            </a:r>
            <a:r>
              <a:rPr lang="en-GB" dirty="0" err="1">
                <a:latin typeface="DM Sans" pitchFamily="2" charset="77"/>
              </a:rPr>
              <a:t>mit</a:t>
            </a:r>
            <a:r>
              <a:rPr lang="en-GB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Echtzeitkollaboration</a:t>
            </a:r>
            <a:endParaRPr lang="en-DE" strike="noStrike" dirty="0">
              <a:latin typeface="DM Sans" pitchFamily="2" charset="77"/>
            </a:endParaRPr>
          </a:p>
          <a:p>
            <a:pPr marL="0" lvl="0" indent="0"/>
            <a:endParaRPr lang="en-DE" dirty="0">
              <a:latin typeface="DM Sans" pitchFamily="2" charset="77"/>
            </a:endParaRPr>
          </a:p>
          <a:p>
            <a:pPr marL="0" lvl="0" indent="0"/>
            <a:endParaRPr lang="en-DE" strike="noStrike" dirty="0">
              <a:latin typeface="DM Sans" pitchFamily="2" charset="77"/>
            </a:endParaRPr>
          </a:p>
        </p:txBody>
      </p:sp>
      <p:pic>
        <p:nvPicPr>
          <p:cNvPr id="70" name="Picture 69" descr="A person and person standing next to a computer&#10;&#10;Description automatically generated">
            <a:extLst>
              <a:ext uri="{FF2B5EF4-FFF2-40B4-BE49-F238E27FC236}">
                <a16:creationId xmlns:a16="http://schemas.microsoft.com/office/drawing/2014/main" id="{03FAFC10-C02A-9EF3-0CA1-D088F2D0F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94" y="929235"/>
            <a:ext cx="2844510" cy="2765963"/>
          </a:xfrm>
          <a:prstGeom prst="rect">
            <a:avLst/>
          </a:prstGeom>
        </p:spPr>
      </p:pic>
      <p:pic>
        <p:nvPicPr>
          <p:cNvPr id="71" name="Picture 70" descr="A group of people standing next to a target&#10;&#10;Description automatically generated">
            <a:extLst>
              <a:ext uri="{FF2B5EF4-FFF2-40B4-BE49-F238E27FC236}">
                <a16:creationId xmlns:a16="http://schemas.microsoft.com/office/drawing/2014/main" id="{C7CD5068-E80D-5F24-9D54-2FB457A52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5" y="3640163"/>
            <a:ext cx="2943181" cy="289412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F916978-5687-744B-CBF4-71F9F7350C06}"/>
              </a:ext>
            </a:extLst>
          </p:cNvPr>
          <p:cNvSpPr txBox="1"/>
          <p:nvPr/>
        </p:nvSpPr>
        <p:spPr>
          <a:xfrm>
            <a:off x="2394340" y="1061441"/>
            <a:ext cx="4529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strike="noStrike" dirty="0" err="1">
                <a:latin typeface="DM Sans" pitchFamily="2" charset="77"/>
              </a:rPr>
              <a:t>Funktionsbeschreibung</a:t>
            </a:r>
            <a:endParaRPr lang="en-US" sz="2400" b="1" u="sng" dirty="0">
              <a:latin typeface="DM Sans" pitchFamily="2" charset="77"/>
            </a:endParaRPr>
          </a:p>
          <a:p>
            <a:endParaRPr lang="en-DE" sz="2800" dirty="0"/>
          </a:p>
        </p:txBody>
      </p:sp>
      <p:pic>
        <p:nvPicPr>
          <p:cNvPr id="73" name="Picture 72" descr="A person holding a large sign&#10;&#10;Description automatically generated">
            <a:extLst>
              <a:ext uri="{FF2B5EF4-FFF2-40B4-BE49-F238E27FC236}">
                <a16:creationId xmlns:a16="http://schemas.microsoft.com/office/drawing/2014/main" id="{DF36E060-37A2-D37C-B942-CB5F34246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0" y="6918115"/>
            <a:ext cx="2239275" cy="2147501"/>
          </a:xfrm>
          <a:prstGeom prst="rect">
            <a:avLst/>
          </a:prstGeom>
        </p:spPr>
      </p:pic>
      <p:sp>
        <p:nvSpPr>
          <p:cNvPr id="74" name="TextBox 34">
            <a:extLst>
              <a:ext uri="{FF2B5EF4-FFF2-40B4-BE49-F238E27FC236}">
                <a16:creationId xmlns:a16="http://schemas.microsoft.com/office/drawing/2014/main" id="{4652AC57-742E-E600-A0B6-196E46E0F723}"/>
              </a:ext>
            </a:extLst>
          </p:cNvPr>
          <p:cNvSpPr txBox="1"/>
          <p:nvPr/>
        </p:nvSpPr>
        <p:spPr>
          <a:xfrm>
            <a:off x="2876220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Risiko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E1800C-EAF1-126A-CF66-9FAA3A0CF553}"/>
              </a:ext>
            </a:extLst>
          </p:cNvPr>
          <p:cNvSpPr txBox="1"/>
          <p:nvPr/>
        </p:nvSpPr>
        <p:spPr>
          <a:xfrm>
            <a:off x="3235443" y="735886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Datenschutz</a:t>
            </a: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, Akzeptanz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technische Herausforderungen</a:t>
            </a:r>
            <a:endParaRPr lang="de-DE" sz="2000" dirty="0">
              <a:latin typeface="DM Sans" pitchFamily="2" charset="77"/>
              <a:cs typeface="Times New Roman" panose="02020603050405020304" pitchFamily="18" charset="0"/>
            </a:endParaRPr>
          </a:p>
        </p:txBody>
      </p:sp>
      <p:pic>
        <p:nvPicPr>
          <p:cNvPr id="76" name="Picture 75" descr="A group of people standing next to a clipboard&#10;&#10;Description automatically generated">
            <a:extLst>
              <a:ext uri="{FF2B5EF4-FFF2-40B4-BE49-F238E27FC236}">
                <a16:creationId xmlns:a16="http://schemas.microsoft.com/office/drawing/2014/main" id="{DDB2DBD8-F676-9888-32CB-9EEAEF493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836" y="4086811"/>
            <a:ext cx="2254727" cy="2312051"/>
          </a:xfrm>
          <a:prstGeom prst="rect">
            <a:avLst/>
          </a:prstGeom>
        </p:spPr>
      </p:pic>
      <p:sp>
        <p:nvSpPr>
          <p:cNvPr id="77" name="TextBox 34">
            <a:extLst>
              <a:ext uri="{FF2B5EF4-FFF2-40B4-BE49-F238E27FC236}">
                <a16:creationId xmlns:a16="http://schemas.microsoft.com/office/drawing/2014/main" id="{D18D27FD-5E6D-08B9-8FDF-0FC60A6FBB0F}"/>
              </a:ext>
            </a:extLst>
          </p:cNvPr>
          <p:cNvSpPr txBox="1"/>
          <p:nvPr/>
        </p:nvSpPr>
        <p:spPr>
          <a:xfrm>
            <a:off x="13521836" y="4039235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Zeitplan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D0C0BB-83CC-EB3F-7915-A817C7E365C8}"/>
              </a:ext>
            </a:extLst>
          </p:cNvPr>
          <p:cNvSpPr txBox="1"/>
          <p:nvPr/>
        </p:nvSpPr>
        <p:spPr>
          <a:xfrm>
            <a:off x="14194338" y="4506058"/>
            <a:ext cx="325817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- 1 ~ 1.5 Monat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agile Entwicklung</a:t>
            </a:r>
            <a:endParaRPr lang="en-DE" sz="2000" dirty="0"/>
          </a:p>
        </p:txBody>
      </p:sp>
      <p:pic>
        <p:nvPicPr>
          <p:cNvPr id="79" name="Picture 78" descr="A person and person sitting at a computer&#10;&#10;Description automatically generated">
            <a:extLst>
              <a:ext uri="{FF2B5EF4-FFF2-40B4-BE49-F238E27FC236}">
                <a16:creationId xmlns:a16="http://schemas.microsoft.com/office/drawing/2014/main" id="{74703C8D-265C-F3D8-1B46-32D8F6805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382" y="6918115"/>
            <a:ext cx="1927949" cy="1993862"/>
          </a:xfrm>
          <a:prstGeom prst="rect">
            <a:avLst/>
          </a:prstGeom>
        </p:spPr>
      </p:pic>
      <p:sp>
        <p:nvSpPr>
          <p:cNvPr id="80" name="TextBox 34">
            <a:extLst>
              <a:ext uri="{FF2B5EF4-FFF2-40B4-BE49-F238E27FC236}">
                <a16:creationId xmlns:a16="http://schemas.microsoft.com/office/drawing/2014/main" id="{5DE4D2C2-6422-1ECD-C040-4F8D23C27284}"/>
              </a:ext>
            </a:extLst>
          </p:cNvPr>
          <p:cNvSpPr txBox="1"/>
          <p:nvPr/>
        </p:nvSpPr>
        <p:spPr>
          <a:xfrm>
            <a:off x="13505507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>
                <a:latin typeface="DM Sans" pitchFamily="2" charset="77"/>
              </a:rPr>
              <a:t>Stakeholder</a:t>
            </a: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21555F-1273-F698-5B30-AC1D1982C447}"/>
              </a:ext>
            </a:extLst>
          </p:cNvPr>
          <p:cNvSpPr txBox="1"/>
          <p:nvPr/>
        </p:nvSpPr>
        <p:spPr>
          <a:xfrm>
            <a:off x="13701866" y="726812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Studenten, Dozenten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Organisation mit den Bildungseinrichtungen</a:t>
            </a:r>
          </a:p>
        </p:txBody>
      </p:sp>
    </p:spTree>
    <p:extLst>
      <p:ext uri="{BB962C8B-B14F-4D97-AF65-F5344CB8AC3E}">
        <p14:creationId xmlns:p14="http://schemas.microsoft.com/office/powerpoint/2010/main" val="142205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768531" y="-4086408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10717472" y="2376542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11496484" y="2988109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TextBox 6"/>
          <p:cNvSpPr txBox="1"/>
          <p:nvPr/>
        </p:nvSpPr>
        <p:spPr>
          <a:xfrm>
            <a:off x="591569" y="5057592"/>
            <a:ext cx="9991534" cy="4171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Steigender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Bedarf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an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Bildungstechnologie</a:t>
            </a: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Individualisiertes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Lernen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mit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vertrauenswürdiges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Unterstützung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von KI </a:t>
            </a: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Notwendigkeit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von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Echtzeitkollaboration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mit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anderen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Studenten</a:t>
            </a: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u="none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r>
              <a:rPr lang="en-US" sz="2800" u="none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u="none" spc="119" dirty="0" err="1">
                <a:solidFill>
                  <a:srgbClr val="000000"/>
                </a:solidFill>
                <a:latin typeface="DM Sans"/>
              </a:rPr>
              <a:t>Verfügbarkeit</a:t>
            </a:r>
            <a:r>
              <a:rPr lang="en-US" sz="2800" u="none" spc="119" dirty="0">
                <a:solidFill>
                  <a:srgbClr val="000000"/>
                </a:solidFill>
                <a:latin typeface="DM Sans"/>
              </a:rPr>
              <a:t> von </a:t>
            </a:r>
            <a:r>
              <a:rPr lang="en-US" sz="2800" u="none" spc="119" dirty="0" err="1">
                <a:solidFill>
                  <a:srgbClr val="000000"/>
                </a:solidFill>
                <a:latin typeface="DM Sans"/>
              </a:rPr>
              <a:t>Ressourcen</a:t>
            </a:r>
            <a:r>
              <a:rPr lang="en-US" sz="2800" u="none" spc="119" dirty="0">
                <a:solidFill>
                  <a:srgbClr val="000000"/>
                </a:solidFill>
                <a:latin typeface="DM Sans"/>
              </a:rPr>
              <a:t> und </a:t>
            </a:r>
            <a:r>
              <a:rPr lang="en-US" sz="2800" u="none" spc="119" dirty="0" err="1">
                <a:solidFill>
                  <a:srgbClr val="000000"/>
                </a:solidFill>
                <a:latin typeface="DM Sans"/>
              </a:rPr>
              <a:t>Übungsmaterial</a:t>
            </a:r>
            <a:endParaRPr lang="en-US" sz="2800" u="none" spc="119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CD2D58-953C-57E9-6835-E9E079CA6C16}"/>
              </a:ext>
            </a:extLst>
          </p:cNvPr>
          <p:cNvSpPr/>
          <p:nvPr/>
        </p:nvSpPr>
        <p:spPr>
          <a:xfrm>
            <a:off x="-1752600" y="-12464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6B205253-B406-5A30-5051-5152491E798D}"/>
              </a:ext>
            </a:extLst>
          </p:cNvPr>
          <p:cNvSpPr/>
          <p:nvPr/>
        </p:nvSpPr>
        <p:spPr>
          <a:xfrm>
            <a:off x="-1784230" y="8018896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606F5517-A2E5-811C-113E-B93840FD594F}"/>
              </a:ext>
            </a:extLst>
          </p:cNvPr>
          <p:cNvSpPr txBox="1"/>
          <p:nvPr/>
        </p:nvSpPr>
        <p:spPr>
          <a:xfrm>
            <a:off x="834785" y="30513"/>
            <a:ext cx="16611600" cy="3965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Warum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haben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wir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für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diese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Idee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entschieden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396054" y="-4783658"/>
            <a:ext cx="12393076" cy="19800359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12206636" y="251497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TextBox 4"/>
          <p:cNvSpPr txBox="1"/>
          <p:nvPr/>
        </p:nvSpPr>
        <p:spPr>
          <a:xfrm>
            <a:off x="1518866" y="1879422"/>
            <a:ext cx="7848753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Ablauf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der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Ideenfindung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827675" y="6386669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7388621" y="-2309589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BABB5-3097-C1B0-31C3-C24AA986313F}"/>
              </a:ext>
            </a:extLst>
          </p:cNvPr>
          <p:cNvSpPr txBox="1"/>
          <p:nvPr/>
        </p:nvSpPr>
        <p:spPr>
          <a:xfrm>
            <a:off x="1708390" y="594789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20160-C177-AF93-9CFC-B3584026A3CA}"/>
              </a:ext>
            </a:extLst>
          </p:cNvPr>
          <p:cNvSpPr txBox="1"/>
          <p:nvPr/>
        </p:nvSpPr>
        <p:spPr>
          <a:xfrm>
            <a:off x="1962300" y="5012372"/>
            <a:ext cx="935501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Kreativitätstechnik</a:t>
            </a:r>
            <a:r>
              <a:rPr lang="en-DE" sz="2800" dirty="0">
                <a:latin typeface="DM Sans" pitchFamily="2" charset="77"/>
              </a:rPr>
              <a:t>: Brain-Storm - Zuruffrage 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Hilfsmittel: Ideaboardz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Ablauf: </a:t>
            </a:r>
          </a:p>
          <a:p>
            <a:r>
              <a:rPr lang="en-DE" sz="2800" dirty="0">
                <a:latin typeface="DM Sans" pitchFamily="2" charset="77"/>
              </a:rPr>
              <a:t>	+ Online-Meeting</a:t>
            </a:r>
          </a:p>
          <a:p>
            <a:r>
              <a:rPr lang="en-DE" sz="2800" dirty="0">
                <a:latin typeface="DM Sans" pitchFamily="2" charset="77"/>
              </a:rPr>
              <a:t>	+ Übungsstunde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--&gt; Reflektion: </a:t>
            </a:r>
          </a:p>
          <a:p>
            <a:r>
              <a:rPr lang="en-DE" sz="2800" dirty="0">
                <a:latin typeface="DM Sans" pitchFamily="2" charset="77"/>
              </a:rPr>
              <a:t>	- schnelle Generierung von Ideen, Teamarbeit</a:t>
            </a:r>
          </a:p>
          <a:p>
            <a:r>
              <a:rPr lang="en-DE" sz="2800" dirty="0">
                <a:latin typeface="DM Sans" pitchFamily="2" charset="77"/>
              </a:rPr>
              <a:t>	- mangelnde Fokussierung, Quantität &gt; Qualität</a:t>
            </a: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BE3BC-2F76-D2BC-C7BC-B6AED46C72AA}"/>
              </a:ext>
            </a:extLst>
          </p:cNvPr>
          <p:cNvSpPr txBox="1"/>
          <p:nvPr/>
        </p:nvSpPr>
        <p:spPr>
          <a:xfrm>
            <a:off x="1518866" y="444816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1. Schritt: Sammlung von Ideen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01530-2814-6175-3421-A4DF917AB0CC}"/>
              </a:ext>
            </a:extLst>
          </p:cNvPr>
          <p:cNvSpPr txBox="1"/>
          <p:nvPr/>
        </p:nvSpPr>
        <p:spPr>
          <a:xfrm>
            <a:off x="1783612" y="5866816"/>
            <a:ext cx="12656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Technik:</a:t>
            </a:r>
            <a:r>
              <a:rPr lang="en-DE" sz="2800" dirty="0">
                <a:latin typeface="DM Sans" pitchFamily="2" charset="77"/>
              </a:rPr>
              <a:t> Abstimmung für vielversprechende Ideen von Teammitgliedern</a:t>
            </a:r>
          </a:p>
          <a:p>
            <a:r>
              <a:rPr lang="en-DE" sz="2800" dirty="0">
                <a:latin typeface="DM Sans" pitchFamily="2" charset="77"/>
              </a:rPr>
              <a:t>	</a:t>
            </a:r>
          </a:p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Ablauf:</a:t>
            </a:r>
          </a:p>
          <a:p>
            <a:r>
              <a:rPr lang="en-DE" sz="2800" dirty="0">
                <a:latin typeface="DM Sans" pitchFamily="2" charset="77"/>
              </a:rPr>
              <a:t>	+ Übungsstunde, Online-Meeting</a:t>
            </a:r>
          </a:p>
          <a:p>
            <a:r>
              <a:rPr lang="en-DE" sz="2800" dirty="0">
                <a:latin typeface="DM Sans" pitchFamily="2" charset="77"/>
              </a:rPr>
              <a:t>	+ Besprechung des weiteren Potenzial zur Entwicklung jeder Idee</a:t>
            </a:r>
          </a:p>
          <a:p>
            <a:endParaRPr lang="en-DE" sz="2800" dirty="0">
              <a:latin typeface="DM Sans" pitchFamily="2" charset="77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en-DE" sz="2800" u="sng" dirty="0">
                <a:latin typeface="DM Sans" pitchFamily="2" charset="77"/>
              </a:rPr>
              <a:t>Reflektion</a:t>
            </a:r>
            <a:r>
              <a:rPr lang="en-DE" sz="2800" dirty="0">
                <a:latin typeface="DM Sans" pitchFamily="2" charset="77"/>
              </a:rPr>
              <a:t>: 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Teamengagement, gute Kombination von verschiedenen Methoden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Konflikte, Zeitaufwand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C98013-765B-62D7-3DDA-F7AB910A2C21}"/>
              </a:ext>
            </a:extLst>
          </p:cNvPr>
          <p:cNvSpPr txBox="1"/>
          <p:nvPr/>
        </p:nvSpPr>
        <p:spPr>
          <a:xfrm>
            <a:off x="1454480" y="568628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2. Schritt: Sammlung der wichtigsten 8 Ideen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35 0.027 0.00069 0.05416 0 -0.04337 " pathEditMode="relative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5" grpId="0"/>
      <p:bldP spid="22" grpId="1"/>
      <p:bldP spid="22" grpId="2"/>
      <p:bldP spid="22" grpId="3"/>
      <p:bldP spid="22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87978" y="-426603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1607137" y="1374974"/>
            <a:ext cx="7025086" cy="116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Fashion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9789" y="1144901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01.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218908" y="1730935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1492973" y="10551736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1" name="Freeform 21"/>
          <p:cNvSpPr/>
          <p:nvPr/>
        </p:nvSpPr>
        <p:spPr>
          <a:xfrm>
            <a:off x="4994537" y="-2884780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2" name="Picture 31" descr="A screenshot of a phone&#10;&#10;Description automatically generated">
            <a:extLst>
              <a:ext uri="{FF2B5EF4-FFF2-40B4-BE49-F238E27FC236}">
                <a16:creationId xmlns:a16="http://schemas.microsoft.com/office/drawing/2014/main" id="{9D736229-6ED9-7E70-63A8-BB6414832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8183">
            <a:off x="-210235" y="70122"/>
            <a:ext cx="2451129" cy="35652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29F4CA-C1F4-E225-2E48-C644E473DEB8}"/>
              </a:ext>
            </a:extLst>
          </p:cNvPr>
          <p:cNvSpPr txBox="1"/>
          <p:nvPr/>
        </p:nvSpPr>
        <p:spPr>
          <a:xfrm>
            <a:off x="10580331" y="1088248"/>
            <a:ext cx="91639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Funktionsbeschreibung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personalisierte Modeempfehlungen und nahtloses 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Einkaufserlebnis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DE3ECC3E-82BB-910D-0C7C-8886A8EF4B59}"/>
              </a:ext>
            </a:extLst>
          </p:cNvPr>
          <p:cNvSpPr txBox="1"/>
          <p:nvPr/>
        </p:nvSpPr>
        <p:spPr>
          <a:xfrm>
            <a:off x="9725058" y="295980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02.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7997E3D9-7739-8799-D492-98A1145E4B7D}"/>
              </a:ext>
            </a:extLst>
          </p:cNvPr>
          <p:cNvSpPr txBox="1"/>
          <p:nvPr/>
        </p:nvSpPr>
        <p:spPr>
          <a:xfrm>
            <a:off x="12218908" y="2878831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CE008-B4A2-23FF-D533-76DCECE8065D}"/>
              </a:ext>
            </a:extLst>
          </p:cNvPr>
          <p:cNvSpPr txBox="1"/>
          <p:nvPr/>
        </p:nvSpPr>
        <p:spPr>
          <a:xfrm>
            <a:off x="10619252" y="3038893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Stakeholder</a:t>
            </a:r>
          </a:p>
          <a:p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Kunden, Designer, Marken, Entwicklerteam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920845CB-7E7D-7578-3545-4178697726CB}"/>
              </a:ext>
            </a:extLst>
          </p:cNvPr>
          <p:cNvSpPr txBox="1"/>
          <p:nvPr/>
        </p:nvSpPr>
        <p:spPr>
          <a:xfrm>
            <a:off x="9686337" y="4494256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03.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D9C79C35-68D3-598D-34B9-826D96464803}"/>
              </a:ext>
            </a:extLst>
          </p:cNvPr>
          <p:cNvSpPr txBox="1"/>
          <p:nvPr/>
        </p:nvSpPr>
        <p:spPr>
          <a:xfrm>
            <a:off x="12208022" y="4201723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FA7CBE-F6EC-B0CB-6CF8-57131E5D7024}"/>
              </a:ext>
            </a:extLst>
          </p:cNvPr>
          <p:cNvSpPr txBox="1"/>
          <p:nvPr/>
        </p:nvSpPr>
        <p:spPr>
          <a:xfrm>
            <a:off x="10580331" y="4465984"/>
            <a:ext cx="7556777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Technologie: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0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Empfehlungsalgorithmen, E-Commerce-Integration, Mobile App-Entwicklung.</a:t>
            </a:r>
            <a:endParaRPr lang="en-DE" sz="2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6CD2287-FD51-94FD-D64F-CF38583BB916}"/>
              </a:ext>
            </a:extLst>
          </p:cNvPr>
          <p:cNvSpPr txBox="1"/>
          <p:nvPr/>
        </p:nvSpPr>
        <p:spPr>
          <a:xfrm>
            <a:off x="9632698" y="6244199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04.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49884D-57DF-FE0A-77D4-B1CDB00C8E82}"/>
              </a:ext>
            </a:extLst>
          </p:cNvPr>
          <p:cNvSpPr txBox="1"/>
          <p:nvPr/>
        </p:nvSpPr>
        <p:spPr>
          <a:xfrm>
            <a:off x="10545068" y="6214127"/>
            <a:ext cx="786284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Risiko</a:t>
            </a:r>
          </a:p>
          <a:p>
            <a:r>
              <a:rPr lang="de-DE" sz="2000" dirty="0" err="1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Modetrendsänderungen</a:t>
            </a:r>
            <a:r>
              <a:rPr lang="de-DE" sz="2000" b="1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E-Commerce-Integrationsschwierigkeiten.</a:t>
            </a:r>
            <a:r>
              <a:rPr lang="en-DE" sz="2000" dirty="0">
                <a:effectLst/>
                <a:latin typeface="DM Sans" pitchFamily="2" charset="77"/>
              </a:rPr>
              <a:t> </a:t>
            </a:r>
            <a:endParaRPr lang="en-DE" sz="2000" dirty="0">
              <a:latin typeface="DM Sans" pitchFamily="2" charset="7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7D5D7A1D-1253-2BE0-CD42-D06C92901117}"/>
              </a:ext>
            </a:extLst>
          </p:cNvPr>
          <p:cNvSpPr txBox="1"/>
          <p:nvPr/>
        </p:nvSpPr>
        <p:spPr>
          <a:xfrm>
            <a:off x="9705332" y="806096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05.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6C3A5C-A7DE-F154-2557-C155EE580313}"/>
              </a:ext>
            </a:extLst>
          </p:cNvPr>
          <p:cNvSpPr txBox="1"/>
          <p:nvPr/>
        </p:nvSpPr>
        <p:spPr>
          <a:xfrm>
            <a:off x="10698101" y="8156857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Zeitplan</a:t>
            </a:r>
          </a:p>
          <a:p>
            <a:r>
              <a:rPr lang="de-DE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1~1,5 Monat, agile Entwicklung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78599D3B-25F4-F56E-6D1E-B124BE86C8CB}"/>
              </a:ext>
            </a:extLst>
          </p:cNvPr>
          <p:cNvSpPr/>
          <p:nvPr/>
        </p:nvSpPr>
        <p:spPr>
          <a:xfrm>
            <a:off x="1149400" y="2803325"/>
            <a:ext cx="4517246" cy="4114800"/>
          </a:xfrm>
          <a:custGeom>
            <a:avLst/>
            <a:gdLst/>
            <a:ahLst/>
            <a:cxnLst/>
            <a:rect l="l" t="t" r="r" b="b"/>
            <a:pathLst>
              <a:path w="4517246" h="4114800">
                <a:moveTo>
                  <a:pt x="0" y="0"/>
                </a:moveTo>
                <a:lnTo>
                  <a:pt x="4517246" y="0"/>
                </a:lnTo>
                <a:lnTo>
                  <a:pt x="4517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0FD63CF-A889-045B-B986-33806E2257A3}"/>
              </a:ext>
            </a:extLst>
          </p:cNvPr>
          <p:cNvSpPr/>
          <p:nvPr/>
        </p:nvSpPr>
        <p:spPr>
          <a:xfrm>
            <a:off x="343896" y="6448395"/>
            <a:ext cx="3536948" cy="3215407"/>
          </a:xfrm>
          <a:custGeom>
            <a:avLst/>
            <a:gdLst/>
            <a:ahLst/>
            <a:cxnLst/>
            <a:rect l="l" t="t" r="r" b="b"/>
            <a:pathLst>
              <a:path w="3536948" h="3215407">
                <a:moveTo>
                  <a:pt x="0" y="0"/>
                </a:moveTo>
                <a:lnTo>
                  <a:pt x="3536948" y="0"/>
                </a:lnTo>
                <a:lnTo>
                  <a:pt x="3536948" y="3215407"/>
                </a:lnTo>
                <a:lnTo>
                  <a:pt x="0" y="32154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CCF5363B-12C8-06AF-4335-CFE8C6412A21}"/>
              </a:ext>
            </a:extLst>
          </p:cNvPr>
          <p:cNvSpPr/>
          <p:nvPr/>
        </p:nvSpPr>
        <p:spPr>
          <a:xfrm>
            <a:off x="5537255" y="7941768"/>
            <a:ext cx="2681132" cy="2398394"/>
          </a:xfrm>
          <a:custGeom>
            <a:avLst/>
            <a:gdLst/>
            <a:ahLst/>
            <a:cxnLst/>
            <a:rect l="l" t="t" r="r" b="b"/>
            <a:pathLst>
              <a:path w="2681132" h="2398394">
                <a:moveTo>
                  <a:pt x="0" y="0"/>
                </a:moveTo>
                <a:lnTo>
                  <a:pt x="2681132" y="0"/>
                </a:lnTo>
                <a:lnTo>
                  <a:pt x="2681132" y="2398394"/>
                </a:lnTo>
                <a:lnTo>
                  <a:pt x="0" y="2398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pic>
        <p:nvPicPr>
          <p:cNvPr id="56" name="Picture 55" descr="A white dress with yellow flowers on it&#10;&#10;Description automatically generated">
            <a:extLst>
              <a:ext uri="{FF2B5EF4-FFF2-40B4-BE49-F238E27FC236}">
                <a16:creationId xmlns:a16="http://schemas.microsoft.com/office/drawing/2014/main" id="{9BBFB233-4F1E-AECC-E7A6-6FECA1DD5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9" y="3020357"/>
            <a:ext cx="3126200" cy="481955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8881623-6640-76C5-44ED-3D0C83D1FF8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762728" y="3593692"/>
            <a:ext cx="4192106" cy="4321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501" y="1907439"/>
            <a:ext cx="8822997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Lebensmitteln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App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90937" y="6635603"/>
            <a:ext cx="3228365" cy="3477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Lebensmittelmanagement zur Minimierung von Verschwendung.</a:t>
            </a:r>
            <a:r>
              <a:rPr lang="en-DE" sz="2800" dirty="0">
                <a:effectLst/>
                <a:latin typeface="DM Sans" pitchFamily="2" charset="77"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ts val="2340"/>
              </a:lnSpc>
            </a:pPr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7" name="Freeform 2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5" name="Picture 34" descr="A hand holding a phone&#10;&#10;Description automatically generated">
            <a:extLst>
              <a:ext uri="{FF2B5EF4-FFF2-40B4-BE49-F238E27FC236}">
                <a16:creationId xmlns:a16="http://schemas.microsoft.com/office/drawing/2014/main" id="{20E9C4EF-A516-8B5E-BFBB-1ED32260C0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699" y="-230914"/>
            <a:ext cx="7623057" cy="5064634"/>
          </a:xfrm>
          <a:prstGeom prst="rect">
            <a:avLst/>
          </a:prstGeom>
        </p:spPr>
      </p:pic>
      <p:pic>
        <p:nvPicPr>
          <p:cNvPr id="39" name="Picture 38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4917FC70-6A08-2BF6-2EC2-30BE8AD110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pic>
        <p:nvPicPr>
          <p:cNvPr id="40" name="Picture 39" descr="A screenshot of a food&#10;&#10;Description automatically generated">
            <a:extLst>
              <a:ext uri="{FF2B5EF4-FFF2-40B4-BE49-F238E27FC236}">
                <a16:creationId xmlns:a16="http://schemas.microsoft.com/office/drawing/2014/main" id="{98FCB73D-85CA-7436-54F4-95888ECA7F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981" y="611639"/>
            <a:ext cx="1284929" cy="1778419"/>
          </a:xfrm>
          <a:prstGeom prst="rect">
            <a:avLst/>
          </a:prstGeom>
        </p:spPr>
      </p:pic>
      <p:pic>
        <p:nvPicPr>
          <p:cNvPr id="42" name="Picture 41" descr="A yellow and purple beets&#10;&#10;Description automatically generated">
            <a:extLst>
              <a:ext uri="{FF2B5EF4-FFF2-40B4-BE49-F238E27FC236}">
                <a16:creationId xmlns:a16="http://schemas.microsoft.com/office/drawing/2014/main" id="{267567F3-B766-991B-3F3E-DBF9F65BB6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486" y="2800190"/>
            <a:ext cx="8518895" cy="2147621"/>
          </a:xfrm>
          <a:prstGeom prst="rect">
            <a:avLst/>
          </a:prstGeom>
        </p:spPr>
      </p:pic>
      <p:sp>
        <p:nvSpPr>
          <p:cNvPr id="43" name="TextBox 19">
            <a:extLst>
              <a:ext uri="{FF2B5EF4-FFF2-40B4-BE49-F238E27FC236}">
                <a16:creationId xmlns:a16="http://schemas.microsoft.com/office/drawing/2014/main" id="{98C31927-D3AF-22C2-B860-60D591B4A43E}"/>
              </a:ext>
            </a:extLst>
          </p:cNvPr>
          <p:cNvSpPr txBox="1"/>
          <p:nvPr/>
        </p:nvSpPr>
        <p:spPr>
          <a:xfrm>
            <a:off x="5948468" y="6727357"/>
            <a:ext cx="2818402" cy="3738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Lebensmittel-verwaltungs-system, Rezept-datenbank, Mobile App-Entwicklung.</a:t>
            </a:r>
            <a:endParaRPr lang="en-DE" sz="28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EE3304C3-A404-DBF5-4F71-53BFD8025FB8}"/>
              </a:ext>
            </a:extLst>
          </p:cNvPr>
          <p:cNvSpPr txBox="1"/>
          <p:nvPr/>
        </p:nvSpPr>
        <p:spPr>
          <a:xfrm>
            <a:off x="9653626" y="6678054"/>
            <a:ext cx="3169280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Risiko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Benutzerakzeptanz, Datenqualität</a:t>
            </a:r>
            <a:r>
              <a:rPr lang="en-DE" sz="3200" dirty="0">
                <a:effectLst/>
                <a:latin typeface="DM Sans" pitchFamily="2" charset="77"/>
              </a:rPr>
              <a:t> </a:t>
            </a:r>
            <a:endParaRPr lang="en-DE" sz="32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761460DA-97FD-8B19-4F1E-6E6EA616EEC3}"/>
              </a:ext>
            </a:extLst>
          </p:cNvPr>
          <p:cNvSpPr txBox="1"/>
          <p:nvPr/>
        </p:nvSpPr>
        <p:spPr>
          <a:xfrm>
            <a:off x="13414441" y="6678054"/>
            <a:ext cx="2874059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1~1,5 Monat ,Agile Entwicklung. 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61827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370657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1261827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5370657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261827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370657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1261827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5370657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45712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Funktionsbeschreibung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62826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Technologie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5712" y="5554049"/>
            <a:ext cx="413795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Risiko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5712" y="2381812"/>
            <a:ext cx="413795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eine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effiziente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zeitsparende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Organisation von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Standorten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, sei es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im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Bereich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Transport,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Lieferwesen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oder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mobiler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Dienstleistungen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.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062826" y="2381812"/>
            <a:ext cx="413795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Kartenintegration,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Echtzeitdaten,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</a:t>
            </a:r>
            <a:r>
              <a:rPr lang="en-DE" sz="2400" dirty="0">
                <a:effectLst/>
                <a:latin typeface="DM Sans" pitchFamily="2" charset="77"/>
              </a:rPr>
              <a:t> mit Zeitplan 3 Monaten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2826" y="6487068"/>
            <a:ext cx="4137951" cy="137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Kunden,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Lieferunternehmen,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Entwicklerteam.</a:t>
            </a:r>
            <a:endParaRPr lang="en-DE" sz="24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45712" y="6487068"/>
            <a:ext cx="472105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Verkehrsschwankungen,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Standortgenauigkeit.</a:t>
            </a:r>
            <a:r>
              <a:rPr lang="en-DE" sz="2400" dirty="0">
                <a:effectLst/>
                <a:latin typeface="DM Sans" pitchFamily="2" charset="77"/>
              </a:rPr>
              <a:t> </a:t>
            </a:r>
          </a:p>
          <a:p>
            <a:pPr algn="l"/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Datenintegrität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Datenschutz</a:t>
            </a:r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Fehlerhafte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Routenberechnung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:</a:t>
            </a: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marL="0" lvl="0" indent="0">
              <a:spcBef>
                <a:spcPct val="0"/>
              </a:spcBef>
            </a:pP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6" name="Freeform 36"/>
          <p:cNvSpPr/>
          <p:nvPr/>
        </p:nvSpPr>
        <p:spPr>
          <a:xfrm rot="-10800000">
            <a:off x="14921622" y="-2069153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8" name="Freeform 38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0" name="Freeform 40"/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3" name="TextBox 37">
            <a:extLst>
              <a:ext uri="{FF2B5EF4-FFF2-40B4-BE49-F238E27FC236}">
                <a16:creationId xmlns:a16="http://schemas.microsoft.com/office/drawing/2014/main" id="{492538E5-59AF-A9C1-CEB9-53AFBD39F33D}"/>
              </a:ext>
            </a:extLst>
          </p:cNvPr>
          <p:cNvSpPr txBox="1"/>
          <p:nvPr/>
        </p:nvSpPr>
        <p:spPr>
          <a:xfrm>
            <a:off x="12100897" y="1182732"/>
            <a:ext cx="5845916" cy="1970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Optimierung</a:t>
            </a:r>
            <a:r>
              <a:rPr lang="en-US" sz="6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Routenplanung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537B13-4B7D-369C-E271-CA6036B9A689}"/>
              </a:ext>
            </a:extLst>
          </p:cNvPr>
          <p:cNvSpPr txBox="1"/>
          <p:nvPr/>
        </p:nvSpPr>
        <p:spPr>
          <a:xfrm>
            <a:off x="13026395" y="3459897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Routenplanungsoptimierung</a:t>
            </a:r>
            <a:r>
              <a:rPr lang="en-GB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endParaRPr lang="en-DE" dirty="0">
              <a:latin typeface="DM Sans" pitchFamily="2" charset="77"/>
            </a:endParaRPr>
          </a:p>
        </p:txBody>
      </p:sp>
      <p:pic>
        <p:nvPicPr>
          <p:cNvPr id="54" name="Picture 53" descr="A road with red pins on it&#10;&#10;Description automatically generated">
            <a:extLst>
              <a:ext uri="{FF2B5EF4-FFF2-40B4-BE49-F238E27FC236}">
                <a16:creationId xmlns:a16="http://schemas.microsoft.com/office/drawing/2014/main" id="{E22442A1-DB9D-0E19-0348-A65D015833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39" y="4335812"/>
            <a:ext cx="5109323" cy="5109323"/>
          </a:xfrm>
          <a:prstGeom prst="rect">
            <a:avLst/>
          </a:prstGeom>
        </p:spPr>
      </p:pic>
      <p:sp>
        <p:nvSpPr>
          <p:cNvPr id="55" name="TextBox 29">
            <a:extLst>
              <a:ext uri="{FF2B5EF4-FFF2-40B4-BE49-F238E27FC236}">
                <a16:creationId xmlns:a16="http://schemas.microsoft.com/office/drawing/2014/main" id="{6F8630B9-6C6B-D6CB-8AC7-A769572047B2}"/>
              </a:ext>
            </a:extLst>
          </p:cNvPr>
          <p:cNvSpPr txBox="1"/>
          <p:nvPr/>
        </p:nvSpPr>
        <p:spPr>
          <a:xfrm>
            <a:off x="6910442" y="5535729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>
                <a:solidFill>
                  <a:srgbClr val="000000"/>
                </a:solidFill>
                <a:latin typeface="DM Sans"/>
              </a:rPr>
              <a:t>Stakeholder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49" y="-1417095"/>
            <a:ext cx="19888200" cy="16165809"/>
          </a:xfrm>
          <a:prstGeom prst="rect">
            <a:avLst/>
          </a:prstGeom>
        </p:spPr>
      </p:pic>
      <p:sp>
        <p:nvSpPr>
          <p:cNvPr id="83" name="Freeform 2">
            <a:extLst>
              <a:ext uri="{FF2B5EF4-FFF2-40B4-BE49-F238E27FC236}">
                <a16:creationId xmlns:a16="http://schemas.microsoft.com/office/drawing/2014/main" id="{39710E73-4C7F-3BB6-FD3B-EBA64194C3A4}"/>
              </a:ext>
            </a:extLst>
          </p:cNvPr>
          <p:cNvSpPr/>
          <p:nvPr/>
        </p:nvSpPr>
        <p:spPr>
          <a:xfrm rot="-5400000">
            <a:off x="4382098" y="-5572729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4" name="AutoShape 3">
            <a:extLst>
              <a:ext uri="{FF2B5EF4-FFF2-40B4-BE49-F238E27FC236}">
                <a16:creationId xmlns:a16="http://schemas.microsoft.com/office/drawing/2014/main" id="{619CEA82-2596-C4B8-3005-60AA260F645F}"/>
              </a:ext>
            </a:extLst>
          </p:cNvPr>
          <p:cNvSpPr/>
          <p:nvPr/>
        </p:nvSpPr>
        <p:spPr>
          <a:xfrm>
            <a:off x="-886757" y="5143500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6DDB99A6-4FD9-4C0A-41BC-7D17F4D5191E}"/>
              </a:ext>
            </a:extLst>
          </p:cNvPr>
          <p:cNvGrpSpPr/>
          <p:nvPr/>
        </p:nvGrpSpPr>
        <p:grpSpPr>
          <a:xfrm>
            <a:off x="5930165" y="4892472"/>
            <a:ext cx="502056" cy="502056"/>
            <a:chOff x="0" y="0"/>
            <a:chExt cx="812800" cy="812800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DA7CD5BE-CBF3-D9DD-FDFF-EA57FB98FF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7" name="TextBox 6">
              <a:extLst>
                <a:ext uri="{FF2B5EF4-FFF2-40B4-BE49-F238E27FC236}">
                  <a16:creationId xmlns:a16="http://schemas.microsoft.com/office/drawing/2014/main" id="{7BA02151-E9E0-0398-EE1F-A3D6D1D1D6A0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7">
            <a:extLst>
              <a:ext uri="{FF2B5EF4-FFF2-40B4-BE49-F238E27FC236}">
                <a16:creationId xmlns:a16="http://schemas.microsoft.com/office/drawing/2014/main" id="{53E13DCB-7AC4-9EF1-EA16-9AF9BD7B3E0A}"/>
              </a:ext>
            </a:extLst>
          </p:cNvPr>
          <p:cNvGrpSpPr/>
          <p:nvPr/>
        </p:nvGrpSpPr>
        <p:grpSpPr>
          <a:xfrm>
            <a:off x="2227066" y="4892472"/>
            <a:ext cx="502056" cy="502056"/>
            <a:chOff x="0" y="0"/>
            <a:chExt cx="812800" cy="812800"/>
          </a:xfrm>
        </p:grpSpPr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676C7CF5-4B62-72FB-4F6F-98D260B22D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0" name="TextBox 9">
              <a:extLst>
                <a:ext uri="{FF2B5EF4-FFF2-40B4-BE49-F238E27FC236}">
                  <a16:creationId xmlns:a16="http://schemas.microsoft.com/office/drawing/2014/main" id="{E38A5179-EA10-83EF-D6F7-FA92F765E8F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1" name="Group 10">
            <a:extLst>
              <a:ext uri="{FF2B5EF4-FFF2-40B4-BE49-F238E27FC236}">
                <a16:creationId xmlns:a16="http://schemas.microsoft.com/office/drawing/2014/main" id="{4D364E14-BBFB-1C11-0867-17C9DF8B173C}"/>
              </a:ext>
            </a:extLst>
          </p:cNvPr>
          <p:cNvGrpSpPr/>
          <p:nvPr/>
        </p:nvGrpSpPr>
        <p:grpSpPr>
          <a:xfrm>
            <a:off x="9653627" y="4892472"/>
            <a:ext cx="502056" cy="502056"/>
            <a:chOff x="0" y="0"/>
            <a:chExt cx="812800" cy="812800"/>
          </a:xfrm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02F93120-C0F1-82A8-BAD4-78B6EEF40D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3" name="TextBox 12">
              <a:extLst>
                <a:ext uri="{FF2B5EF4-FFF2-40B4-BE49-F238E27FC236}">
                  <a16:creationId xmlns:a16="http://schemas.microsoft.com/office/drawing/2014/main" id="{A0C8BF3E-3F5A-0E38-30B6-0C466B5EF66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" name="Group 13">
            <a:extLst>
              <a:ext uri="{FF2B5EF4-FFF2-40B4-BE49-F238E27FC236}">
                <a16:creationId xmlns:a16="http://schemas.microsoft.com/office/drawing/2014/main" id="{AC38657B-EC24-A9D8-8B79-B276EAF9A8FC}"/>
              </a:ext>
            </a:extLst>
          </p:cNvPr>
          <p:cNvGrpSpPr/>
          <p:nvPr/>
        </p:nvGrpSpPr>
        <p:grpSpPr>
          <a:xfrm>
            <a:off x="13396139" y="4892472"/>
            <a:ext cx="502056" cy="502056"/>
            <a:chOff x="0" y="0"/>
            <a:chExt cx="812800" cy="812800"/>
          </a:xfrm>
        </p:grpSpPr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9DC286B3-85D7-CE6A-62BA-0B34C00AB5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6" name="TextBox 15">
              <a:extLst>
                <a:ext uri="{FF2B5EF4-FFF2-40B4-BE49-F238E27FC236}">
                  <a16:creationId xmlns:a16="http://schemas.microsoft.com/office/drawing/2014/main" id="{8BC6110A-3AC3-17C4-0794-5110001F00BC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7" name="TextBox 16">
            <a:extLst>
              <a:ext uri="{FF2B5EF4-FFF2-40B4-BE49-F238E27FC236}">
                <a16:creationId xmlns:a16="http://schemas.microsoft.com/office/drawing/2014/main" id="{E42DB51B-2FD1-40AC-FC94-907252B4BCBD}"/>
              </a:ext>
            </a:extLst>
          </p:cNvPr>
          <p:cNvSpPr txBox="1"/>
          <p:nvPr/>
        </p:nvSpPr>
        <p:spPr>
          <a:xfrm>
            <a:off x="4019513" y="1930888"/>
            <a:ext cx="11062501" cy="228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Landwirtschaftliche</a:t>
            </a:r>
            <a:r>
              <a:rPr lang="en-US" sz="8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Unterstützung</a:t>
            </a:r>
            <a:endParaRPr lang="en-US" sz="8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98" name="TextBox 17">
            <a:extLst>
              <a:ext uri="{FF2B5EF4-FFF2-40B4-BE49-F238E27FC236}">
                <a16:creationId xmlns:a16="http://schemas.microsoft.com/office/drawing/2014/main" id="{00CB653C-F037-8749-1AD5-76732BD198EC}"/>
              </a:ext>
            </a:extLst>
          </p:cNvPr>
          <p:cNvSpPr txBox="1"/>
          <p:nvPr/>
        </p:nvSpPr>
        <p:spPr>
          <a:xfrm>
            <a:off x="2227066" y="5684599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0C915A80-78D9-1D90-A20E-EEC1557F11DC}"/>
              </a:ext>
            </a:extLst>
          </p:cNvPr>
          <p:cNvSpPr txBox="1"/>
          <p:nvPr/>
        </p:nvSpPr>
        <p:spPr>
          <a:xfrm>
            <a:off x="5948468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00" name="TextBox 19">
            <a:extLst>
              <a:ext uri="{FF2B5EF4-FFF2-40B4-BE49-F238E27FC236}">
                <a16:creationId xmlns:a16="http://schemas.microsoft.com/office/drawing/2014/main" id="{00F91C20-3AB7-2EBB-1CE5-FFDFDB863AB4}"/>
              </a:ext>
            </a:extLst>
          </p:cNvPr>
          <p:cNvSpPr txBox="1"/>
          <p:nvPr/>
        </p:nvSpPr>
        <p:spPr>
          <a:xfrm>
            <a:off x="2221736" y="6580987"/>
            <a:ext cx="3639228" cy="343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Verbesserung der Landwirtschaft durch KI und Pflanzenüberwachung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01" name="TextBox 21">
            <a:extLst>
              <a:ext uri="{FF2B5EF4-FFF2-40B4-BE49-F238E27FC236}">
                <a16:creationId xmlns:a16="http://schemas.microsoft.com/office/drawing/2014/main" id="{7D648DFD-36C1-6644-C924-266EF648575C}"/>
              </a:ext>
            </a:extLst>
          </p:cNvPr>
          <p:cNvSpPr txBox="1"/>
          <p:nvPr/>
        </p:nvSpPr>
        <p:spPr>
          <a:xfrm>
            <a:off x="9671930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102" name="TextBox 23">
            <a:extLst>
              <a:ext uri="{FF2B5EF4-FFF2-40B4-BE49-F238E27FC236}">
                <a16:creationId xmlns:a16="http://schemas.microsoft.com/office/drawing/2014/main" id="{555885CD-49CC-39BE-C5EF-9387CD354D81}"/>
              </a:ext>
            </a:extLst>
          </p:cNvPr>
          <p:cNvSpPr txBox="1"/>
          <p:nvPr/>
        </p:nvSpPr>
        <p:spPr>
          <a:xfrm>
            <a:off x="13414442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pic>
        <p:nvPicPr>
          <p:cNvPr id="110" name="Picture 109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1B158E0D-2DC4-C1B3-AE89-949467CE3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sp>
        <p:nvSpPr>
          <p:cNvPr id="114" name="TextBox 19">
            <a:extLst>
              <a:ext uri="{FF2B5EF4-FFF2-40B4-BE49-F238E27FC236}">
                <a16:creationId xmlns:a16="http://schemas.microsoft.com/office/drawing/2014/main" id="{21898C33-455D-82F8-7C8F-3B00F23A2F01}"/>
              </a:ext>
            </a:extLst>
          </p:cNvPr>
          <p:cNvSpPr txBox="1"/>
          <p:nvPr/>
        </p:nvSpPr>
        <p:spPr>
          <a:xfrm>
            <a:off x="9653626" y="6746612"/>
            <a:ext cx="3169280" cy="2313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Stakeholder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Landwirte, </a:t>
            </a: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Agrar-wissenschaftler, </a:t>
            </a:r>
          </a:p>
          <a:p>
            <a:r>
              <a:rPr lang="de-DE" sz="28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Entwicklerteam</a:t>
            </a:r>
            <a:r>
              <a:rPr lang="en-DE" sz="2800" dirty="0">
                <a:effectLst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15" name="TextBox 19">
            <a:extLst>
              <a:ext uri="{FF2B5EF4-FFF2-40B4-BE49-F238E27FC236}">
                <a16:creationId xmlns:a16="http://schemas.microsoft.com/office/drawing/2014/main" id="{E410FD6C-9E4E-1CFF-25B3-58770AF1C9A2}"/>
              </a:ext>
            </a:extLst>
          </p:cNvPr>
          <p:cNvSpPr txBox="1"/>
          <p:nvPr/>
        </p:nvSpPr>
        <p:spPr>
          <a:xfrm>
            <a:off x="13414441" y="6746612"/>
            <a:ext cx="2874059" cy="116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3 Monate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18" name="Group 2">
            <a:extLst>
              <a:ext uri="{FF2B5EF4-FFF2-40B4-BE49-F238E27FC236}">
                <a16:creationId xmlns:a16="http://schemas.microsoft.com/office/drawing/2014/main" id="{63AB1711-A97A-9F29-2C2A-CF0F18BC6E94}"/>
              </a:ext>
            </a:extLst>
          </p:cNvPr>
          <p:cNvGrpSpPr/>
          <p:nvPr/>
        </p:nvGrpSpPr>
        <p:grpSpPr>
          <a:xfrm>
            <a:off x="-396618" y="9189107"/>
            <a:ext cx="20916504" cy="3157124"/>
            <a:chOff x="0" y="0"/>
            <a:chExt cx="27888672" cy="4209499"/>
          </a:xfrm>
        </p:grpSpPr>
        <p:sp>
          <p:nvSpPr>
            <p:cNvPr id="119" name="Freeform 3">
              <a:extLst>
                <a:ext uri="{FF2B5EF4-FFF2-40B4-BE49-F238E27FC236}">
                  <a16:creationId xmlns:a16="http://schemas.microsoft.com/office/drawing/2014/main" id="{82E1F03B-3825-859D-E3B0-0BE9D2781C51}"/>
                </a:ext>
              </a:extLst>
            </p:cNvPr>
            <p:cNvSpPr/>
            <p:nvPr/>
          </p:nvSpPr>
          <p:spPr>
            <a:xfrm>
              <a:off x="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  <p:sp>
          <p:nvSpPr>
            <p:cNvPr id="120" name="Freeform 4">
              <a:extLst>
                <a:ext uri="{FF2B5EF4-FFF2-40B4-BE49-F238E27FC236}">
                  <a16:creationId xmlns:a16="http://schemas.microsoft.com/office/drawing/2014/main" id="{5344053E-EFDB-D104-DAD7-9906CC21ECE0}"/>
                </a:ext>
              </a:extLst>
            </p:cNvPr>
            <p:cNvSpPr/>
            <p:nvPr/>
          </p:nvSpPr>
          <p:spPr>
            <a:xfrm>
              <a:off x="1368484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</p:grpSp>
      <p:sp>
        <p:nvSpPr>
          <p:cNvPr id="121" name="Freeform 10">
            <a:extLst>
              <a:ext uri="{FF2B5EF4-FFF2-40B4-BE49-F238E27FC236}">
                <a16:creationId xmlns:a16="http://schemas.microsoft.com/office/drawing/2014/main" id="{2A2197FC-A76B-AF4E-C092-6F2081FD055B}"/>
              </a:ext>
            </a:extLst>
          </p:cNvPr>
          <p:cNvSpPr/>
          <p:nvPr/>
        </p:nvSpPr>
        <p:spPr>
          <a:xfrm>
            <a:off x="-916839" y="6011205"/>
            <a:ext cx="2612088" cy="7255801"/>
          </a:xfrm>
          <a:custGeom>
            <a:avLst/>
            <a:gdLst/>
            <a:ahLst/>
            <a:cxnLst/>
            <a:rect l="l" t="t" r="r" b="b"/>
            <a:pathLst>
              <a:path w="2612088" h="7255801">
                <a:moveTo>
                  <a:pt x="0" y="0"/>
                </a:moveTo>
                <a:lnTo>
                  <a:pt x="2612088" y="0"/>
                </a:lnTo>
                <a:lnTo>
                  <a:pt x="2612088" y="7255801"/>
                </a:lnTo>
                <a:lnTo>
                  <a:pt x="0" y="725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2" name="Freeform 13">
            <a:extLst>
              <a:ext uri="{FF2B5EF4-FFF2-40B4-BE49-F238E27FC236}">
                <a16:creationId xmlns:a16="http://schemas.microsoft.com/office/drawing/2014/main" id="{39AD5CA9-56C2-2555-8B6E-2AC8F346AD0F}"/>
              </a:ext>
            </a:extLst>
          </p:cNvPr>
          <p:cNvSpPr/>
          <p:nvPr/>
        </p:nvSpPr>
        <p:spPr>
          <a:xfrm>
            <a:off x="-500379" y="208678"/>
            <a:ext cx="6223661" cy="4209458"/>
          </a:xfrm>
          <a:custGeom>
            <a:avLst/>
            <a:gdLst/>
            <a:ahLst/>
            <a:cxnLst/>
            <a:rect l="l" t="t" r="r" b="b"/>
            <a:pathLst>
              <a:path w="6223661" h="4209458">
                <a:moveTo>
                  <a:pt x="0" y="0"/>
                </a:moveTo>
                <a:lnTo>
                  <a:pt x="6223661" y="0"/>
                </a:lnTo>
                <a:lnTo>
                  <a:pt x="6223661" y="4209458"/>
                </a:lnTo>
                <a:lnTo>
                  <a:pt x="0" y="4209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3" name="Freeform 26">
            <a:extLst>
              <a:ext uri="{FF2B5EF4-FFF2-40B4-BE49-F238E27FC236}">
                <a16:creationId xmlns:a16="http://schemas.microsoft.com/office/drawing/2014/main" id="{235B0A7E-90E7-854F-85BB-61BD4510AD98}"/>
              </a:ext>
            </a:extLst>
          </p:cNvPr>
          <p:cNvSpPr/>
          <p:nvPr/>
        </p:nvSpPr>
        <p:spPr>
          <a:xfrm>
            <a:off x="14218375" y="-121607"/>
            <a:ext cx="1902906" cy="1740294"/>
          </a:xfrm>
          <a:custGeom>
            <a:avLst/>
            <a:gdLst/>
            <a:ahLst/>
            <a:cxnLst/>
            <a:rect l="l" t="t" r="r" b="b"/>
            <a:pathLst>
              <a:path w="1902906" h="1740294">
                <a:moveTo>
                  <a:pt x="0" y="0"/>
                </a:moveTo>
                <a:lnTo>
                  <a:pt x="1902906" y="0"/>
                </a:lnTo>
                <a:lnTo>
                  <a:pt x="1902906" y="1740294"/>
                </a:lnTo>
                <a:lnTo>
                  <a:pt x="0" y="1740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4" name="Freeform 3">
            <a:extLst>
              <a:ext uri="{FF2B5EF4-FFF2-40B4-BE49-F238E27FC236}">
                <a16:creationId xmlns:a16="http://schemas.microsoft.com/office/drawing/2014/main" id="{4BD3BE68-36F8-944E-A098-7334D8A29EB0}"/>
              </a:ext>
            </a:extLst>
          </p:cNvPr>
          <p:cNvSpPr/>
          <p:nvPr/>
        </p:nvSpPr>
        <p:spPr>
          <a:xfrm>
            <a:off x="14943233" y="2001249"/>
            <a:ext cx="4472943" cy="2065687"/>
          </a:xfrm>
          <a:custGeom>
            <a:avLst/>
            <a:gdLst/>
            <a:ahLst/>
            <a:cxnLst/>
            <a:rect l="l" t="t" r="r" b="b"/>
            <a:pathLst>
              <a:path w="4472943" h="2065687">
                <a:moveTo>
                  <a:pt x="0" y="0"/>
                </a:moveTo>
                <a:lnTo>
                  <a:pt x="4472943" y="0"/>
                </a:lnTo>
                <a:lnTo>
                  <a:pt x="4472943" y="2065687"/>
                </a:lnTo>
                <a:lnTo>
                  <a:pt x="0" y="20656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5" name="TextBox 19">
            <a:extLst>
              <a:ext uri="{FF2B5EF4-FFF2-40B4-BE49-F238E27FC236}">
                <a16:creationId xmlns:a16="http://schemas.microsoft.com/office/drawing/2014/main" id="{DD63C28A-1627-C701-AF93-C84D447671F6}"/>
              </a:ext>
            </a:extLst>
          </p:cNvPr>
          <p:cNvSpPr txBox="1"/>
          <p:nvPr/>
        </p:nvSpPr>
        <p:spPr>
          <a:xfrm>
            <a:off x="5930164" y="6816100"/>
            <a:ext cx="3213835" cy="338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Künstliche Intelligenz,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-Sensorintegration, - Mobile App-Entwicklung.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8DE3094-4C15-8861-0858-7E5609E16378}"/>
              </a:ext>
            </a:extLst>
          </p:cNvPr>
          <p:cNvGrpSpPr/>
          <p:nvPr/>
        </p:nvGrpSpPr>
        <p:grpSpPr>
          <a:xfrm>
            <a:off x="15677849" y="4916964"/>
            <a:ext cx="502056" cy="502056"/>
            <a:chOff x="0" y="0"/>
            <a:chExt cx="812800" cy="812800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70D5B1A-1DD1-F530-8A74-108ED29AEA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5" name="TextBox 15">
              <a:extLst>
                <a:ext uri="{FF2B5EF4-FFF2-40B4-BE49-F238E27FC236}">
                  <a16:creationId xmlns:a16="http://schemas.microsoft.com/office/drawing/2014/main" id="{FB2B8458-017B-EF25-722C-8CAA447CB722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2" name="TextBox 23">
            <a:extLst>
              <a:ext uri="{FF2B5EF4-FFF2-40B4-BE49-F238E27FC236}">
                <a16:creationId xmlns:a16="http://schemas.microsoft.com/office/drawing/2014/main" id="{AE3CF7D1-A1D6-2540-8BD7-49D6FAEE62AA}"/>
              </a:ext>
            </a:extLst>
          </p:cNvPr>
          <p:cNvSpPr txBox="1"/>
          <p:nvPr/>
        </p:nvSpPr>
        <p:spPr>
          <a:xfrm>
            <a:off x="15734479" y="5660443"/>
            <a:ext cx="2197323" cy="6794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05</a:t>
            </a:r>
          </a:p>
        </p:txBody>
      </p:sp>
      <p:sp>
        <p:nvSpPr>
          <p:cNvPr id="143" name="TextBox 19">
            <a:extLst>
              <a:ext uri="{FF2B5EF4-FFF2-40B4-BE49-F238E27FC236}">
                <a16:creationId xmlns:a16="http://schemas.microsoft.com/office/drawing/2014/main" id="{4B0E1E0D-A602-AD75-5D02-D0AD483C778F}"/>
              </a:ext>
            </a:extLst>
          </p:cNvPr>
          <p:cNvSpPr txBox="1"/>
          <p:nvPr/>
        </p:nvSpPr>
        <p:spPr>
          <a:xfrm>
            <a:off x="15830139" y="6712207"/>
            <a:ext cx="2874059" cy="338002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Risiko</a:t>
            </a:r>
            <a:endParaRPr lang="en-US" sz="2800" u="sng" kern="100" dirty="0">
              <a:solidFill>
                <a:srgbClr val="000000"/>
              </a:solidFill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Wetter-änderungen,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Genauigkeit der Sensor-werte.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183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FBBB28-57CA-B29C-F1B9-FEBE078B11DB}"/>
              </a:ext>
            </a:extLst>
          </p:cNvPr>
          <p:cNvSpPr/>
          <p:nvPr/>
        </p:nvSpPr>
        <p:spPr>
          <a:xfrm rot="-5400000">
            <a:off x="3645488" y="-400178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A3D83-8CC3-09C4-A8B3-B784C93419AD}"/>
              </a:ext>
            </a:extLst>
          </p:cNvPr>
          <p:cNvSpPr txBox="1"/>
          <p:nvPr/>
        </p:nvSpPr>
        <p:spPr>
          <a:xfrm>
            <a:off x="2486556" y="1372677"/>
            <a:ext cx="792480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 dirty="0">
                <a:solidFill>
                  <a:srgbClr val="3139A8"/>
                </a:solidFill>
                <a:latin typeface="Be Vietnam Ultra-Bold"/>
              </a:rPr>
              <a:t>Cyber Security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7C2A23D-CC52-7276-E1C3-8AF23F431574}"/>
              </a:ext>
            </a:extLst>
          </p:cNvPr>
          <p:cNvGrpSpPr/>
          <p:nvPr/>
        </p:nvGrpSpPr>
        <p:grpSpPr>
          <a:xfrm>
            <a:off x="10423089" y="1365020"/>
            <a:ext cx="6836211" cy="2434044"/>
            <a:chOff x="0" y="0"/>
            <a:chExt cx="2132037" cy="75911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04927D-227A-8F5B-B2D3-4E0AD521E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7A9611D-2621-B530-6124-A6C284B7EEFA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2EC0E74-C58E-514B-282C-3CD067937152}"/>
              </a:ext>
            </a:extLst>
          </p:cNvPr>
          <p:cNvGrpSpPr/>
          <p:nvPr/>
        </p:nvGrpSpPr>
        <p:grpSpPr>
          <a:xfrm>
            <a:off x="10423089" y="3925191"/>
            <a:ext cx="6836211" cy="2434044"/>
            <a:chOff x="0" y="0"/>
            <a:chExt cx="2132037" cy="75911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D4F3E7E-649E-2EF7-68DE-B9ABF3068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3139A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4AA3F0C-B1FC-1FC7-DCBD-2AE1ABC04712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734CD3E-D685-D6AD-29D2-AFE723DB0D1E}"/>
              </a:ext>
            </a:extLst>
          </p:cNvPr>
          <p:cNvGrpSpPr/>
          <p:nvPr/>
        </p:nvGrpSpPr>
        <p:grpSpPr>
          <a:xfrm>
            <a:off x="10423089" y="6487936"/>
            <a:ext cx="6836211" cy="2434044"/>
            <a:chOff x="0" y="0"/>
            <a:chExt cx="2132037" cy="75911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8260CED-1703-F606-293D-AF5ABF6E491F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06C89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9412CF3-AA55-8E7E-B9DE-9E09FD1D7A19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5AB68939-E5E0-597D-F34A-365D9828923D}"/>
              </a:ext>
            </a:extLst>
          </p:cNvPr>
          <p:cNvSpPr txBox="1"/>
          <p:nvPr/>
        </p:nvSpPr>
        <p:spPr>
          <a:xfrm>
            <a:off x="12750857" y="1839092"/>
            <a:ext cx="4394143" cy="19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950"/>
              </a:lnSpc>
            </a:pPr>
            <a:r>
              <a:rPr lang="en-US" sz="2800" u="sng" dirty="0" err="1">
                <a:solidFill>
                  <a:srgbClr val="FFFFFF"/>
                </a:solidFill>
                <a:latin typeface="DM Sans" pitchFamily="2" charset="77"/>
              </a:rPr>
              <a:t>Funktionsbeschreibung</a:t>
            </a:r>
            <a:r>
              <a:rPr lang="en-US" sz="2800" u="sng" dirty="0">
                <a:solidFill>
                  <a:srgbClr val="FFFFFF"/>
                </a:solidFill>
                <a:latin typeface="DM Sans" pitchFamily="2" charset="77"/>
              </a:rPr>
              <a:t>:</a:t>
            </a:r>
          </a:p>
          <a:p>
            <a:pPr marL="0" lvl="0" indent="0" algn="l">
              <a:lnSpc>
                <a:spcPts val="1950"/>
              </a:lnSpc>
            </a:pPr>
            <a:endParaRPr lang="en-US" sz="2000" u="sng" dirty="0">
              <a:solidFill>
                <a:srgbClr val="FFFFFF"/>
              </a:solidFill>
              <a:latin typeface="DM Sans" pitchFamily="2" charset="77"/>
            </a:endParaRPr>
          </a:p>
          <a:p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eine umfassende </a:t>
            </a:r>
            <a:r>
              <a:rPr lang="de-DE" sz="2000" kern="100" dirty="0" err="1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Cybersecurity</a:t>
            </a:r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Lösung, die Organisationen vor Bedrohungen und Cyberangriffen geschützt werden</a:t>
            </a:r>
            <a:endParaRPr lang="en-DE" sz="20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EF1CB95D-F852-B508-2533-86C28DC3041D}"/>
              </a:ext>
            </a:extLst>
          </p:cNvPr>
          <p:cNvSpPr/>
          <p:nvPr/>
        </p:nvSpPr>
        <p:spPr>
          <a:xfrm rot="-10800000">
            <a:off x="353627" y="-1915626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79D8C1CA-4292-D47A-347B-63B2439E4273}"/>
              </a:ext>
            </a:extLst>
          </p:cNvPr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B2EC125E-C60B-E89C-4AA8-C1AF7FDFA9F9}"/>
              </a:ext>
            </a:extLst>
          </p:cNvPr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BF1ACB6-CC91-5536-8377-79C921BB8E46}"/>
              </a:ext>
            </a:extLst>
          </p:cNvPr>
          <p:cNvSpPr/>
          <p:nvPr/>
        </p:nvSpPr>
        <p:spPr>
          <a:xfrm>
            <a:off x="2939713" y="2752620"/>
            <a:ext cx="4719228" cy="6704833"/>
          </a:xfrm>
          <a:custGeom>
            <a:avLst/>
            <a:gdLst/>
            <a:ahLst/>
            <a:cxnLst/>
            <a:rect l="l" t="t" r="r" b="b"/>
            <a:pathLst>
              <a:path w="4973020" h="7792481">
                <a:moveTo>
                  <a:pt x="0" y="0"/>
                </a:moveTo>
                <a:lnTo>
                  <a:pt x="4973020" y="0"/>
                </a:lnTo>
                <a:lnTo>
                  <a:pt x="4973020" y="7792481"/>
                </a:lnTo>
                <a:lnTo>
                  <a:pt x="0" y="779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7166BBD-44EF-F19E-E53D-71297B19D1BE}"/>
              </a:ext>
            </a:extLst>
          </p:cNvPr>
          <p:cNvSpPr/>
          <p:nvPr/>
        </p:nvSpPr>
        <p:spPr>
          <a:xfrm>
            <a:off x="11013009" y="1538032"/>
            <a:ext cx="1334015" cy="2078493"/>
          </a:xfrm>
          <a:custGeom>
            <a:avLst/>
            <a:gdLst/>
            <a:ahLst/>
            <a:cxnLst/>
            <a:rect l="l" t="t" r="r" b="b"/>
            <a:pathLst>
              <a:path w="1334015" h="2078493">
                <a:moveTo>
                  <a:pt x="0" y="0"/>
                </a:moveTo>
                <a:lnTo>
                  <a:pt x="1334014" y="0"/>
                </a:lnTo>
                <a:lnTo>
                  <a:pt x="133401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28F1311-1CF9-0A59-3AB9-BE57F05CD775}"/>
              </a:ext>
            </a:extLst>
          </p:cNvPr>
          <p:cNvSpPr/>
          <p:nvPr/>
        </p:nvSpPr>
        <p:spPr>
          <a:xfrm>
            <a:off x="10843440" y="4041883"/>
            <a:ext cx="1092154" cy="2078493"/>
          </a:xfrm>
          <a:custGeom>
            <a:avLst/>
            <a:gdLst/>
            <a:ahLst/>
            <a:cxnLst/>
            <a:rect l="l" t="t" r="r" b="b"/>
            <a:pathLst>
              <a:path w="1092154" h="2078493">
                <a:moveTo>
                  <a:pt x="0" y="0"/>
                </a:moveTo>
                <a:lnTo>
                  <a:pt x="1092154" y="0"/>
                </a:lnTo>
                <a:lnTo>
                  <a:pt x="109215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2F66054-E926-3474-45C1-28699DF24F94}"/>
              </a:ext>
            </a:extLst>
          </p:cNvPr>
          <p:cNvSpPr txBox="1"/>
          <p:nvPr/>
        </p:nvSpPr>
        <p:spPr>
          <a:xfrm>
            <a:off x="12720363" y="4367856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Technologien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Sicherheitsalgorithmen,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Benutzerdatenverschlüsselung, 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App-Entwicklung.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F1AC8AF-0A5E-6C8F-BB79-233314B8BDED}"/>
              </a:ext>
            </a:extLst>
          </p:cNvPr>
          <p:cNvSpPr txBox="1"/>
          <p:nvPr/>
        </p:nvSpPr>
        <p:spPr>
          <a:xfrm>
            <a:off x="12720362" y="6803767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Risiko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Cyberangriffe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Malware und Schadsoftware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Schwachstellen in Software und System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grpSp>
        <p:nvGrpSpPr>
          <p:cNvPr id="22" name="Group 6">
            <a:extLst>
              <a:ext uri="{FF2B5EF4-FFF2-40B4-BE49-F238E27FC236}">
                <a16:creationId xmlns:a16="http://schemas.microsoft.com/office/drawing/2014/main" id="{41FDDF74-D2BA-0272-070B-1D553C673BEA}"/>
              </a:ext>
            </a:extLst>
          </p:cNvPr>
          <p:cNvGrpSpPr/>
          <p:nvPr/>
        </p:nvGrpSpPr>
        <p:grpSpPr>
          <a:xfrm>
            <a:off x="10642476" y="6625862"/>
            <a:ext cx="1933091" cy="2158191"/>
            <a:chOff x="0" y="0"/>
            <a:chExt cx="2577454" cy="2877588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DB57978D-B65C-80CC-D108-00CD54D2506C}"/>
                </a:ext>
              </a:extLst>
            </p:cNvPr>
            <p:cNvSpPr/>
            <p:nvPr/>
          </p:nvSpPr>
          <p:spPr>
            <a:xfrm>
              <a:off x="0" y="0"/>
              <a:ext cx="2577454" cy="2752621"/>
            </a:xfrm>
            <a:custGeom>
              <a:avLst/>
              <a:gdLst/>
              <a:ahLst/>
              <a:cxnLst/>
              <a:rect l="l" t="t" r="r" b="b"/>
              <a:pathLst>
                <a:path w="2577454" h="2752621">
                  <a:moveTo>
                    <a:pt x="0" y="0"/>
                  </a:moveTo>
                  <a:lnTo>
                    <a:pt x="2577454" y="0"/>
                  </a:lnTo>
                  <a:lnTo>
                    <a:pt x="2577454" y="2752621"/>
                  </a:lnTo>
                  <a:lnTo>
                    <a:pt x="0" y="2752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79C6036-229C-0844-4F3D-2F149146C4A5}"/>
                </a:ext>
              </a:extLst>
            </p:cNvPr>
            <p:cNvSpPr/>
            <p:nvPr/>
          </p:nvSpPr>
          <p:spPr>
            <a:xfrm>
              <a:off x="0" y="1679430"/>
              <a:ext cx="1017345" cy="1198157"/>
            </a:xfrm>
            <a:custGeom>
              <a:avLst/>
              <a:gdLst/>
              <a:ahLst/>
              <a:cxnLst/>
              <a:rect l="l" t="t" r="r" b="b"/>
              <a:pathLst>
                <a:path w="1017345" h="1198157">
                  <a:moveTo>
                    <a:pt x="0" y="0"/>
                  </a:moveTo>
                  <a:lnTo>
                    <a:pt x="1017345" y="0"/>
                  </a:lnTo>
                  <a:lnTo>
                    <a:pt x="1017345" y="1198158"/>
                  </a:lnTo>
                  <a:lnTo>
                    <a:pt x="0" y="1198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90481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240F5A-F131-EC34-C9C6-3E0C7F576F26}"/>
              </a:ext>
            </a:extLst>
          </p:cNvPr>
          <p:cNvSpPr/>
          <p:nvPr/>
        </p:nvSpPr>
        <p:spPr>
          <a:xfrm flipH="1" flipV="1">
            <a:off x="335095" y="-664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F991F02-1476-A054-BD86-5609C3344E12}"/>
              </a:ext>
            </a:extLst>
          </p:cNvPr>
          <p:cNvSpPr/>
          <p:nvPr/>
        </p:nvSpPr>
        <p:spPr>
          <a:xfrm>
            <a:off x="2766582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AE4A51-0E43-85B9-5D2C-75F8318BAF5C}"/>
              </a:ext>
            </a:extLst>
          </p:cNvPr>
          <p:cNvSpPr/>
          <p:nvPr/>
        </p:nvSpPr>
        <p:spPr>
          <a:xfrm rot="2035253">
            <a:off x="16137309" y="540821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D4466381-16FB-83DC-2807-2D284E38E2C8}"/>
              </a:ext>
            </a:extLst>
          </p:cNvPr>
          <p:cNvSpPr/>
          <p:nvPr/>
        </p:nvSpPr>
        <p:spPr>
          <a:xfrm>
            <a:off x="1576917" y="6408918"/>
            <a:ext cx="15187083" cy="132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7DF4C01-7032-A7C7-5D6F-4F5E29CF46FD}"/>
              </a:ext>
            </a:extLst>
          </p:cNvPr>
          <p:cNvGrpSpPr/>
          <p:nvPr/>
        </p:nvGrpSpPr>
        <p:grpSpPr>
          <a:xfrm>
            <a:off x="3529813" y="6251795"/>
            <a:ext cx="401105" cy="426713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FF5B84-D15F-C58C-8202-C27EA66D7A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D1A7E33-E425-B641-478F-BACEE3511A2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680B4DE-A59F-F4EC-9C9F-AC4E4FFD3580}"/>
              </a:ext>
            </a:extLst>
          </p:cNvPr>
          <p:cNvSpPr txBox="1"/>
          <p:nvPr/>
        </p:nvSpPr>
        <p:spPr>
          <a:xfrm>
            <a:off x="2328422" y="7786478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Zusammenfassung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der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aus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verschiedenen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Bereichen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 algn="ctr"/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BD6C18B-D99D-5878-A771-55B3691A952F}"/>
              </a:ext>
            </a:extLst>
          </p:cNvPr>
          <p:cNvSpPr txBox="1"/>
          <p:nvPr/>
        </p:nvSpPr>
        <p:spPr>
          <a:xfrm>
            <a:off x="2766582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115B17E-C732-F249-B2F2-CA63F13440C1}"/>
              </a:ext>
            </a:extLst>
          </p:cNvPr>
          <p:cNvSpPr txBox="1"/>
          <p:nvPr/>
        </p:nvSpPr>
        <p:spPr>
          <a:xfrm>
            <a:off x="2046827" y="6878398"/>
            <a:ext cx="376771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Funktions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beschreibung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6EB2DBC-3867-F079-EDC3-F67591DBC58A}"/>
              </a:ext>
            </a:extLst>
          </p:cNvPr>
          <p:cNvSpPr/>
          <p:nvPr/>
        </p:nvSpPr>
        <p:spPr>
          <a:xfrm>
            <a:off x="6254881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5937514-D0E2-618D-28DB-A71547067A0A}"/>
              </a:ext>
            </a:extLst>
          </p:cNvPr>
          <p:cNvGrpSpPr/>
          <p:nvPr/>
        </p:nvGrpSpPr>
        <p:grpSpPr>
          <a:xfrm>
            <a:off x="7018113" y="6251795"/>
            <a:ext cx="401105" cy="426713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91889DE-7D36-4681-3A62-8A47718A7C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81C5B2A-A9C8-0415-EF62-C23D4F8204F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0DB58803-2587-4400-19D0-5114AB9B5532}"/>
              </a:ext>
            </a:extLst>
          </p:cNvPr>
          <p:cNvSpPr txBox="1"/>
          <p:nvPr/>
        </p:nvSpPr>
        <p:spPr>
          <a:xfrm>
            <a:off x="6254881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0E88FDF-E1CD-67B1-E07B-78B3656C8402}"/>
              </a:ext>
            </a:extLst>
          </p:cNvPr>
          <p:cNvSpPr/>
          <p:nvPr/>
        </p:nvSpPr>
        <p:spPr>
          <a:xfrm>
            <a:off x="9745438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90F7EC-84BB-335D-3B64-5AD096B03B0D}"/>
              </a:ext>
            </a:extLst>
          </p:cNvPr>
          <p:cNvGrpSpPr/>
          <p:nvPr/>
        </p:nvGrpSpPr>
        <p:grpSpPr>
          <a:xfrm>
            <a:off x="10508670" y="6251795"/>
            <a:ext cx="401105" cy="426713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64B14D0-7065-3537-582D-15E5A2C0A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EC1FB67-0739-0ACA-0522-483C04542C0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770E652C-5B7A-64FC-4D32-A6C098C39D42}"/>
              </a:ext>
            </a:extLst>
          </p:cNvPr>
          <p:cNvSpPr txBox="1"/>
          <p:nvPr/>
        </p:nvSpPr>
        <p:spPr>
          <a:xfrm>
            <a:off x="9745438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402406A-5744-CF76-5CA1-05C15CD6A9BF}"/>
              </a:ext>
            </a:extLst>
          </p:cNvPr>
          <p:cNvSpPr/>
          <p:nvPr/>
        </p:nvSpPr>
        <p:spPr>
          <a:xfrm>
            <a:off x="13235995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2738EB4-068E-9B6A-FC43-8BE688131715}"/>
              </a:ext>
            </a:extLst>
          </p:cNvPr>
          <p:cNvGrpSpPr/>
          <p:nvPr/>
        </p:nvGrpSpPr>
        <p:grpSpPr>
          <a:xfrm>
            <a:off x="13999227" y="6251795"/>
            <a:ext cx="401105" cy="426713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7EAA773-C3BF-E2CF-F083-9C26FE5C35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0C38330-7BE0-02D2-3F7F-F78D5996063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37E69AB9-AAE1-919F-1965-E5803DF01112}"/>
              </a:ext>
            </a:extLst>
          </p:cNvPr>
          <p:cNvSpPr txBox="1"/>
          <p:nvPr/>
        </p:nvSpPr>
        <p:spPr>
          <a:xfrm>
            <a:off x="13235995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B573E11-D639-D29F-2182-B48AAD0F40A1}"/>
              </a:ext>
            </a:extLst>
          </p:cNvPr>
          <p:cNvSpPr txBox="1"/>
          <p:nvPr/>
        </p:nvSpPr>
        <p:spPr>
          <a:xfrm>
            <a:off x="5877098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Technologie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4DCB153-840F-B25F-6CD0-A6F24BEB98EF}"/>
              </a:ext>
            </a:extLst>
          </p:cNvPr>
          <p:cNvSpPr txBox="1"/>
          <p:nvPr/>
        </p:nvSpPr>
        <p:spPr>
          <a:xfrm>
            <a:off x="9634996" y="7611813"/>
            <a:ext cx="3204526" cy="161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Falsche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Einbindung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Geschäftspartner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DD82DC5D-0C69-616F-90DB-362265845B78}"/>
              </a:ext>
            </a:extLst>
          </p:cNvPr>
          <p:cNvSpPr txBox="1"/>
          <p:nvPr/>
        </p:nvSpPr>
        <p:spPr>
          <a:xfrm>
            <a:off x="9367655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Risiko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D09B335F-10E8-137C-E2A0-0C4BAD07660D}"/>
              </a:ext>
            </a:extLst>
          </p:cNvPr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9AC6460-1539-954E-4B19-F8D1CBA4BF63}"/>
              </a:ext>
            </a:extLst>
          </p:cNvPr>
          <p:cNvSpPr txBox="1"/>
          <p:nvPr/>
        </p:nvSpPr>
        <p:spPr>
          <a:xfrm>
            <a:off x="6230770" y="969542"/>
            <a:ext cx="649665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dirty="0">
                <a:latin typeface="DM Sans" pitchFamily="2" charset="77"/>
              </a:rPr>
              <a:t>Bewertung – App </a:t>
            </a:r>
            <a:br>
              <a:rPr lang="en-DE" sz="6000" b="1" dirty="0">
                <a:latin typeface="DM Sans" pitchFamily="2" charset="77"/>
              </a:rPr>
            </a:br>
            <a:endParaRPr lang="en-DE" sz="6000" b="1" dirty="0">
              <a:latin typeface="DM Sans" pitchFamily="2" charset="77"/>
            </a:endParaRPr>
          </a:p>
        </p:txBody>
      </p:sp>
      <p:pic>
        <p:nvPicPr>
          <p:cNvPr id="37" name="Picture 36" descr="A group of people standing next to a clipboard with a pencil and a giant pencil&#10;&#10;Description automatically generated">
            <a:extLst>
              <a:ext uri="{FF2B5EF4-FFF2-40B4-BE49-F238E27FC236}">
                <a16:creationId xmlns:a16="http://schemas.microsoft.com/office/drawing/2014/main" id="{CB6E9A33-6E82-385A-4D32-1F2EBF7FF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768" y="293393"/>
            <a:ext cx="3123005" cy="4184220"/>
          </a:xfrm>
          <a:prstGeom prst="rect">
            <a:avLst/>
          </a:prstGeom>
        </p:spPr>
      </p:pic>
      <p:sp>
        <p:nvSpPr>
          <p:cNvPr id="38" name="TextBox 9">
            <a:extLst>
              <a:ext uri="{FF2B5EF4-FFF2-40B4-BE49-F238E27FC236}">
                <a16:creationId xmlns:a16="http://schemas.microsoft.com/office/drawing/2014/main" id="{9FA22795-E543-3FF3-FA1B-9A989E1DF03B}"/>
              </a:ext>
            </a:extLst>
          </p:cNvPr>
          <p:cNvSpPr txBox="1"/>
          <p:nvPr/>
        </p:nvSpPr>
        <p:spPr>
          <a:xfrm>
            <a:off x="5710593" y="7557803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Cross-Platform-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Frameworkfs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Datenbank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Cloud Services</a:t>
            </a:r>
          </a:p>
          <a:p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3F8A8C17-8F44-9802-1E51-96BFB4869D96}"/>
              </a:ext>
            </a:extLst>
          </p:cNvPr>
          <p:cNvSpPr txBox="1"/>
          <p:nvPr/>
        </p:nvSpPr>
        <p:spPr>
          <a:xfrm>
            <a:off x="13080072" y="7829072"/>
            <a:ext cx="4522128" cy="129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Authentifizierungssystem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</a:t>
            </a: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Verifizierung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BDB0BA85-98F9-06DA-BFD2-7B05AA334BF6}"/>
              </a:ext>
            </a:extLst>
          </p:cNvPr>
          <p:cNvSpPr txBox="1"/>
          <p:nvPr/>
        </p:nvSpPr>
        <p:spPr>
          <a:xfrm>
            <a:off x="12708592" y="6733615"/>
            <a:ext cx="3808241" cy="102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Qualitäts</a:t>
            </a: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-management</a:t>
            </a:r>
          </a:p>
        </p:txBody>
      </p:sp>
    </p:spTree>
    <p:extLst>
      <p:ext uri="{BB962C8B-B14F-4D97-AF65-F5344CB8AC3E}">
        <p14:creationId xmlns:p14="http://schemas.microsoft.com/office/powerpoint/2010/main" val="378765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D34B66B-378D-A862-F889-58005169A60F}"/>
              </a:ext>
            </a:extLst>
          </p:cNvPr>
          <p:cNvSpPr/>
          <p:nvPr/>
        </p:nvSpPr>
        <p:spPr>
          <a:xfrm flipV="1">
            <a:off x="2798392" y="5191125"/>
            <a:ext cx="1198289" cy="630733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CBBCEAE-E8EB-A2F0-8860-51BD706DD0A3}"/>
              </a:ext>
            </a:extLst>
          </p:cNvPr>
          <p:cNvSpPr/>
          <p:nvPr/>
        </p:nvSpPr>
        <p:spPr>
          <a:xfrm flipV="1">
            <a:off x="7961757" y="5191125"/>
            <a:ext cx="1116890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DA95479-A697-0C07-7A89-B7EFA7A7283C}"/>
              </a:ext>
            </a:extLst>
          </p:cNvPr>
          <p:cNvSpPr/>
          <p:nvPr/>
        </p:nvSpPr>
        <p:spPr>
          <a:xfrm flipH="1" flipV="1">
            <a:off x="5421088" y="5191125"/>
            <a:ext cx="1116262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85C0777-8922-5B67-B744-A9D027CC5340}"/>
              </a:ext>
            </a:extLst>
          </p:cNvPr>
          <p:cNvSpPr/>
          <p:nvPr/>
        </p:nvSpPr>
        <p:spPr>
          <a:xfrm flipH="1" flipV="1">
            <a:off x="10503054" y="5191125"/>
            <a:ext cx="1097212" cy="9625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B58BDE4-01A9-F23D-684D-A53D706CAA9C}"/>
              </a:ext>
            </a:extLst>
          </p:cNvPr>
          <p:cNvGrpSpPr/>
          <p:nvPr/>
        </p:nvGrpSpPr>
        <p:grpSpPr>
          <a:xfrm>
            <a:off x="1455831" y="5441449"/>
            <a:ext cx="1424407" cy="1424407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7B59E04-01B3-7625-6F31-F2E0F07EF7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DEC6F0E-8665-241E-B4D3-2F98700FD51E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E98D063-A5CA-DBA2-3E4E-18E65C5CBADB}"/>
              </a:ext>
            </a:extLst>
          </p:cNvPr>
          <p:cNvGrpSpPr/>
          <p:nvPr/>
        </p:nvGrpSpPr>
        <p:grpSpPr>
          <a:xfrm>
            <a:off x="9078647" y="4478921"/>
            <a:ext cx="1424407" cy="1424407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12AEF03-92A7-1DE3-BF33-9D9F4E2C3D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7C9D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F9884CD-8DD3-2514-2A36-817BAEF4FF7B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2D6A711-63C2-C31F-022E-2E0ECB1A045A}"/>
              </a:ext>
            </a:extLst>
          </p:cNvPr>
          <p:cNvGrpSpPr/>
          <p:nvPr/>
        </p:nvGrpSpPr>
        <p:grpSpPr>
          <a:xfrm>
            <a:off x="11600266" y="5441449"/>
            <a:ext cx="1424407" cy="1424407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8E1D6A5-13B7-6730-2EF5-C1B8180BF1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CD21CD1-9A5B-CAC8-8157-6E2E10B062F3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9CCCE27B-7B9A-AA8A-5407-98CD3CE475CD}"/>
              </a:ext>
            </a:extLst>
          </p:cNvPr>
          <p:cNvSpPr txBox="1"/>
          <p:nvPr/>
        </p:nvSpPr>
        <p:spPr>
          <a:xfrm>
            <a:off x="4470698" y="837026"/>
            <a:ext cx="7600032" cy="73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Sport-Community-App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F7E8A5DB-38D2-F53F-004F-7E2C726C8373}"/>
              </a:ext>
            </a:extLst>
          </p:cNvPr>
          <p:cNvSpPr txBox="1"/>
          <p:nvPr/>
        </p:nvSpPr>
        <p:spPr>
          <a:xfrm>
            <a:off x="327098" y="7148505"/>
            <a:ext cx="4942587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Funktionsbeschreibung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AE0F141C-C058-B6F1-DB3D-90CC8C6612ED}"/>
              </a:ext>
            </a:extLst>
          </p:cNvPr>
          <p:cNvSpPr txBox="1"/>
          <p:nvPr/>
        </p:nvSpPr>
        <p:spPr>
          <a:xfrm>
            <a:off x="2311339" y="1883719"/>
            <a:ext cx="4611599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Weitere</a:t>
            </a:r>
            <a:r>
              <a:rPr lang="en-US" sz="2800" b="1" u="sng" spc="67" dirty="0">
                <a:solidFill>
                  <a:srgbClr val="545454"/>
                </a:solidFill>
                <a:latin typeface="DM Sans Bold"/>
              </a:rPr>
              <a:t> </a:t>
            </a: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Entwicklung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74D2764E-291B-8D2D-B17A-0FB242B65982}"/>
              </a:ext>
            </a:extLst>
          </p:cNvPr>
          <p:cNvSpPr txBox="1"/>
          <p:nvPr/>
        </p:nvSpPr>
        <p:spPr>
          <a:xfrm>
            <a:off x="2537172" y="2368386"/>
            <a:ext cx="498306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Kalorieverfolgung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Sportevents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Bilderteilung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Privatsphäre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AE2F25EF-97F1-E100-F98D-D2C3F3F34061}"/>
              </a:ext>
            </a:extLst>
          </p:cNvPr>
          <p:cNvSpPr txBox="1"/>
          <p:nvPr/>
        </p:nvSpPr>
        <p:spPr>
          <a:xfrm>
            <a:off x="6041039" y="7196101"/>
            <a:ext cx="2571298" cy="38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Technologie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3557B08-1AB1-5D28-8FF4-D17548764CF3}"/>
              </a:ext>
            </a:extLst>
          </p:cNvPr>
          <p:cNvSpPr txBox="1"/>
          <p:nvPr/>
        </p:nvSpPr>
        <p:spPr>
          <a:xfrm>
            <a:off x="5548666" y="7762696"/>
            <a:ext cx="418829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Entwicklungsplattform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Datenbank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Backend </a:t>
            </a:r>
            <a:r>
              <a:rPr lang="en-US" sz="2400" dirty="0" err="1">
                <a:latin typeface="DM Sans"/>
              </a:rPr>
              <a:t>Entwicklung</a:t>
            </a:r>
            <a:r>
              <a:rPr lang="en-US" sz="2400" dirty="0">
                <a:latin typeface="DM Sans"/>
              </a:rPr>
              <a:t>: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Datenverwaltung</a:t>
            </a:r>
            <a:r>
              <a:rPr lang="en-US" sz="2400" dirty="0">
                <a:latin typeface="DM Sans"/>
              </a:rPr>
              <a:t>,    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Benutzerinteraktionen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3C955E48-D794-ED3C-7BC7-4C9B269A2B38}"/>
              </a:ext>
            </a:extLst>
          </p:cNvPr>
          <p:cNvSpPr txBox="1"/>
          <p:nvPr/>
        </p:nvSpPr>
        <p:spPr>
          <a:xfrm>
            <a:off x="8520202" y="2535861"/>
            <a:ext cx="2042322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Risiko</a:t>
            </a:r>
            <a:endParaRPr lang="en-US" sz="32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8F2B7AA7-1C48-00DE-3342-CCB88EB1DDBE}"/>
              </a:ext>
            </a:extLst>
          </p:cNvPr>
          <p:cNvSpPr txBox="1"/>
          <p:nvPr/>
        </p:nvSpPr>
        <p:spPr>
          <a:xfrm>
            <a:off x="7961757" y="2958655"/>
            <a:ext cx="483897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Datenschutz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Konkurrenz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Missbrauch</a:t>
            </a:r>
            <a:r>
              <a:rPr lang="en-US" sz="2400" dirty="0">
                <a:latin typeface="DM Sans"/>
              </a:rPr>
              <a:t> der </a:t>
            </a:r>
            <a:r>
              <a:rPr lang="en-US" sz="2400" dirty="0" err="1">
                <a:latin typeface="DM Sans"/>
              </a:rPr>
              <a:t>Plattform</a:t>
            </a:r>
            <a:endParaRPr lang="en-US" sz="2400" dirty="0">
              <a:latin typeface="DM Sans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75892562-F9DE-7E82-9CCF-078683BD2314}"/>
              </a:ext>
            </a:extLst>
          </p:cNvPr>
          <p:cNvSpPr txBox="1"/>
          <p:nvPr/>
        </p:nvSpPr>
        <p:spPr>
          <a:xfrm>
            <a:off x="11291308" y="7099340"/>
            <a:ext cx="20423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67" dirty="0" err="1">
                <a:solidFill>
                  <a:srgbClr val="545454"/>
                </a:solidFill>
                <a:latin typeface="DM Sans Bold"/>
              </a:rPr>
              <a:t>Zeitplan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E8F2B33C-29A8-CC3E-4D7F-37C9F7C99205}"/>
              </a:ext>
            </a:extLst>
          </p:cNvPr>
          <p:cNvSpPr txBox="1"/>
          <p:nvPr/>
        </p:nvSpPr>
        <p:spPr>
          <a:xfrm>
            <a:off x="11406358" y="7620788"/>
            <a:ext cx="352088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- 1- 1~1.5 </a:t>
            </a:r>
            <a:r>
              <a:rPr lang="en-US" sz="2400" dirty="0" err="1">
                <a:latin typeface="DM Sans"/>
              </a:rPr>
              <a:t>Monate</a:t>
            </a:r>
            <a:r>
              <a:rPr lang="en-US" sz="2400" dirty="0">
                <a:latin typeface="DM Sans"/>
              </a:rPr>
              <a:t>, </a:t>
            </a:r>
          </a:p>
          <a:p>
            <a:r>
              <a:rPr lang="en-US" sz="2400" dirty="0">
                <a:latin typeface="DM Sans"/>
              </a:rPr>
              <a:t>- Agile </a:t>
            </a:r>
            <a:r>
              <a:rPr lang="en-US" sz="2400" dirty="0" err="1">
                <a:latin typeface="DM Sans"/>
              </a:rPr>
              <a:t>Entwicklung</a:t>
            </a:r>
            <a:endParaRPr lang="en-US" sz="2400" dirty="0">
              <a:latin typeface="DM Sans"/>
            </a:endParaRPr>
          </a:p>
        </p:txBody>
      </p:sp>
      <p:sp>
        <p:nvSpPr>
          <p:cNvPr id="53" name="Freeform 53">
            <a:extLst>
              <a:ext uri="{FF2B5EF4-FFF2-40B4-BE49-F238E27FC236}">
                <a16:creationId xmlns:a16="http://schemas.microsoft.com/office/drawing/2014/main" id="{1AB36361-B267-D322-BADB-A54A56245C2B}"/>
              </a:ext>
            </a:extLst>
          </p:cNvPr>
          <p:cNvSpPr/>
          <p:nvPr/>
        </p:nvSpPr>
        <p:spPr>
          <a:xfrm>
            <a:off x="17229591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4" name="Freeform 54">
            <a:extLst>
              <a:ext uri="{FF2B5EF4-FFF2-40B4-BE49-F238E27FC236}">
                <a16:creationId xmlns:a16="http://schemas.microsoft.com/office/drawing/2014/main" id="{198CCC7B-EF4D-5320-FA71-99C7288E4B88}"/>
              </a:ext>
            </a:extLst>
          </p:cNvPr>
          <p:cNvSpPr/>
          <p:nvPr/>
        </p:nvSpPr>
        <p:spPr>
          <a:xfrm>
            <a:off x="17229591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5" name="Freeform 55">
            <a:extLst>
              <a:ext uri="{FF2B5EF4-FFF2-40B4-BE49-F238E27FC236}">
                <a16:creationId xmlns:a16="http://schemas.microsoft.com/office/drawing/2014/main" id="{4E01D597-0DF8-07D1-93F0-C775ECACF4E4}"/>
              </a:ext>
            </a:extLst>
          </p:cNvPr>
          <p:cNvSpPr/>
          <p:nvPr/>
        </p:nvSpPr>
        <p:spPr>
          <a:xfrm rot="5400000" flipH="1" flipV="1">
            <a:off x="17229591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66D9E6FB-C125-E7E1-C558-774099143935}"/>
              </a:ext>
            </a:extLst>
          </p:cNvPr>
          <p:cNvSpPr/>
          <p:nvPr/>
        </p:nvSpPr>
        <p:spPr>
          <a:xfrm>
            <a:off x="16145782" y="588021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7" name="Freeform 57">
            <a:extLst>
              <a:ext uri="{FF2B5EF4-FFF2-40B4-BE49-F238E27FC236}">
                <a16:creationId xmlns:a16="http://schemas.microsoft.com/office/drawing/2014/main" id="{142272FF-BED6-5140-B869-A7B801A56E03}"/>
              </a:ext>
            </a:extLst>
          </p:cNvPr>
          <p:cNvSpPr/>
          <p:nvPr/>
        </p:nvSpPr>
        <p:spPr>
          <a:xfrm>
            <a:off x="16145782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8" name="Freeform 58">
            <a:extLst>
              <a:ext uri="{FF2B5EF4-FFF2-40B4-BE49-F238E27FC236}">
                <a16:creationId xmlns:a16="http://schemas.microsoft.com/office/drawing/2014/main" id="{EF76D6F2-DF83-C56A-398A-9166BB62D94F}"/>
              </a:ext>
            </a:extLst>
          </p:cNvPr>
          <p:cNvSpPr/>
          <p:nvPr/>
        </p:nvSpPr>
        <p:spPr>
          <a:xfrm rot="5400000">
            <a:off x="15061973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9" name="Freeform 59">
            <a:extLst>
              <a:ext uri="{FF2B5EF4-FFF2-40B4-BE49-F238E27FC236}">
                <a16:creationId xmlns:a16="http://schemas.microsoft.com/office/drawing/2014/main" id="{EEB51811-1883-A7C9-1299-24653C075971}"/>
              </a:ext>
            </a:extLst>
          </p:cNvPr>
          <p:cNvSpPr/>
          <p:nvPr/>
        </p:nvSpPr>
        <p:spPr>
          <a:xfrm rot="-10800000">
            <a:off x="16145782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0" name="Freeform 60">
            <a:extLst>
              <a:ext uri="{FF2B5EF4-FFF2-40B4-BE49-F238E27FC236}">
                <a16:creationId xmlns:a16="http://schemas.microsoft.com/office/drawing/2014/main" id="{454236E1-9718-5768-B3BD-5C76D5C19A7A}"/>
              </a:ext>
            </a:extLst>
          </p:cNvPr>
          <p:cNvSpPr/>
          <p:nvPr/>
        </p:nvSpPr>
        <p:spPr>
          <a:xfrm rot="-10800000" flipH="1" flipV="1">
            <a:off x="15061973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pic>
        <p:nvPicPr>
          <p:cNvPr id="62" name="Picture 61" descr="A close-up of a badminton racket&#10;&#10;Description automatically generated">
            <a:extLst>
              <a:ext uri="{FF2B5EF4-FFF2-40B4-BE49-F238E27FC236}">
                <a16:creationId xmlns:a16="http://schemas.microsoft.com/office/drawing/2014/main" id="{03B418F1-D050-FBA8-0921-C0A7ECB1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67" y="5376144"/>
            <a:ext cx="1231900" cy="1854200"/>
          </a:xfrm>
          <a:prstGeom prst="rect">
            <a:avLst/>
          </a:prstGeom>
        </p:spPr>
      </p:pic>
      <p:pic>
        <p:nvPicPr>
          <p:cNvPr id="64" name="Picture 63" descr="A person and a child playing basketball&#10;&#10;Description automatically generated">
            <a:extLst>
              <a:ext uri="{FF2B5EF4-FFF2-40B4-BE49-F238E27FC236}">
                <a16:creationId xmlns:a16="http://schemas.microsoft.com/office/drawing/2014/main" id="{09332F45-0FAE-AC69-D265-BF97C495B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11" y="4071794"/>
            <a:ext cx="2133886" cy="2133886"/>
          </a:xfrm>
          <a:prstGeom prst="rect">
            <a:avLst/>
          </a:prstGeom>
        </p:spPr>
      </p:pic>
      <p:pic>
        <p:nvPicPr>
          <p:cNvPr id="66" name="Picture 65" descr="A cartoon of a person kicking a football ball&#10;&#10;Description automatically generated">
            <a:extLst>
              <a:ext uri="{FF2B5EF4-FFF2-40B4-BE49-F238E27FC236}">
                <a16:creationId xmlns:a16="http://schemas.microsoft.com/office/drawing/2014/main" id="{AE7E7BDD-E4C1-FA19-D6F9-564E393E84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33" y="5450102"/>
            <a:ext cx="2098402" cy="1745999"/>
          </a:xfrm>
          <a:prstGeom prst="rect">
            <a:avLst/>
          </a:prstGeom>
        </p:spPr>
      </p:pic>
      <p:pic>
        <p:nvPicPr>
          <p:cNvPr id="68" name="Picture 67" descr="A person jumping with a ball&#10;&#10;Description automatically generated">
            <a:extLst>
              <a:ext uri="{FF2B5EF4-FFF2-40B4-BE49-F238E27FC236}">
                <a16:creationId xmlns:a16="http://schemas.microsoft.com/office/drawing/2014/main" id="{15CC55FB-A16F-6790-1DD9-DA8A14E17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06" y="4395739"/>
            <a:ext cx="2952832" cy="1660968"/>
          </a:xfrm>
          <a:prstGeom prst="rect">
            <a:avLst/>
          </a:prstGeom>
        </p:spPr>
      </p:pic>
      <p:pic>
        <p:nvPicPr>
          <p:cNvPr id="70" name="Picture 69" descr="A person running with a football and a ball&#10;&#10;Description automatically generated">
            <a:extLst>
              <a:ext uri="{FF2B5EF4-FFF2-40B4-BE49-F238E27FC236}">
                <a16:creationId xmlns:a16="http://schemas.microsoft.com/office/drawing/2014/main" id="{D5495715-9AF6-D21B-595D-E9667B297C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138" y="5582855"/>
            <a:ext cx="2032000" cy="1130300"/>
          </a:xfrm>
          <a:prstGeom prst="rect">
            <a:avLst/>
          </a:prstGeom>
        </p:spPr>
      </p:pic>
      <p:pic>
        <p:nvPicPr>
          <p:cNvPr id="72" name="Picture 71" descr="A group of people playing sports&#10;&#10;Description automatically generated">
            <a:extLst>
              <a:ext uri="{FF2B5EF4-FFF2-40B4-BE49-F238E27FC236}">
                <a16:creationId xmlns:a16="http://schemas.microsoft.com/office/drawing/2014/main" id="{32994D3D-8585-82BF-0F34-BA8ED9B3A8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810" y="-280923"/>
            <a:ext cx="8064903" cy="535818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77B359D-D3A0-B82D-85DE-DC0FC04C7F72}"/>
              </a:ext>
            </a:extLst>
          </p:cNvPr>
          <p:cNvSpPr txBox="1"/>
          <p:nvPr/>
        </p:nvSpPr>
        <p:spPr>
          <a:xfrm>
            <a:off x="738135" y="7606612"/>
            <a:ext cx="3807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DM Sans" pitchFamily="2" charset="77"/>
              </a:rPr>
              <a:t>Ein soziale Plattform, die Nutzer mit gemeinsamen sportlichen Interessen in ihrer Nähe verbindet und die Möglichkeit zur Interaktion bietet</a:t>
            </a:r>
          </a:p>
        </p:txBody>
      </p:sp>
    </p:spTree>
    <p:extLst>
      <p:ext uri="{BB962C8B-B14F-4D97-AF65-F5344CB8AC3E}">
        <p14:creationId xmlns:p14="http://schemas.microsoft.com/office/powerpoint/2010/main" val="1651204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576</Words>
  <Application>Microsoft Macintosh PowerPoint</Application>
  <PresentationFormat>Custom</PresentationFormat>
  <Paragraphs>209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Wingdings</vt:lpstr>
      <vt:lpstr>DM Sans Bold</vt:lpstr>
      <vt:lpstr>Kollektif Bold</vt:lpstr>
      <vt:lpstr>Be Vietnam Ultra-Bold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Pham Phuong Anh Nguyen</cp:lastModifiedBy>
  <cp:revision>20</cp:revision>
  <dcterms:created xsi:type="dcterms:W3CDTF">2006-08-16T00:00:00Z</dcterms:created>
  <dcterms:modified xsi:type="dcterms:W3CDTF">2023-11-14T21:19:40Z</dcterms:modified>
  <dc:identifier>DAF0EwVIJ-Y</dc:identifier>
</cp:coreProperties>
</file>